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8"/>
  </p:notesMasterIdLst>
  <p:sldIdLst>
    <p:sldId id="345" r:id="rId2"/>
    <p:sldId id="407" r:id="rId3"/>
    <p:sldId id="408" r:id="rId4"/>
    <p:sldId id="409" r:id="rId5"/>
    <p:sldId id="405" r:id="rId6"/>
    <p:sldId id="403" r:id="rId7"/>
    <p:sldId id="377" r:id="rId8"/>
    <p:sldId id="402" r:id="rId9"/>
    <p:sldId id="261" r:id="rId10"/>
    <p:sldId id="262" r:id="rId11"/>
    <p:sldId id="263" r:id="rId12"/>
    <p:sldId id="404" r:id="rId13"/>
    <p:sldId id="264" r:id="rId14"/>
    <p:sldId id="265" r:id="rId15"/>
    <p:sldId id="266" r:id="rId16"/>
    <p:sldId id="267" r:id="rId17"/>
    <p:sldId id="401" r:id="rId18"/>
    <p:sldId id="406" r:id="rId19"/>
    <p:sldId id="379" r:id="rId20"/>
    <p:sldId id="380" r:id="rId21"/>
    <p:sldId id="381" r:id="rId22"/>
    <p:sldId id="382" r:id="rId23"/>
    <p:sldId id="383" r:id="rId24"/>
    <p:sldId id="392" r:id="rId25"/>
    <p:sldId id="393" r:id="rId26"/>
    <p:sldId id="256" r:id="rId27"/>
    <p:sldId id="365" r:id="rId28"/>
    <p:sldId id="410" r:id="rId29"/>
    <p:sldId id="394" r:id="rId30"/>
    <p:sldId id="367" r:id="rId31"/>
    <p:sldId id="384" r:id="rId32"/>
    <p:sldId id="368" r:id="rId33"/>
    <p:sldId id="370" r:id="rId34"/>
    <p:sldId id="278" r:id="rId35"/>
    <p:sldId id="280" r:id="rId36"/>
    <p:sldId id="399" r:id="rId37"/>
    <p:sldId id="279" r:id="rId38"/>
    <p:sldId id="398" r:id="rId39"/>
    <p:sldId id="416" r:id="rId40"/>
    <p:sldId id="419" r:id="rId41"/>
    <p:sldId id="411" r:id="rId42"/>
    <p:sldId id="395" r:id="rId43"/>
    <p:sldId id="357" r:id="rId44"/>
    <p:sldId id="358" r:id="rId45"/>
    <p:sldId id="359" r:id="rId46"/>
    <p:sldId id="360" r:id="rId47"/>
    <p:sldId id="396" r:id="rId48"/>
    <p:sldId id="362" r:id="rId49"/>
    <p:sldId id="390" r:id="rId50"/>
    <p:sldId id="389" r:id="rId51"/>
    <p:sldId id="414" r:id="rId52"/>
    <p:sldId id="415" r:id="rId53"/>
    <p:sldId id="412" r:id="rId54"/>
    <p:sldId id="397" r:id="rId55"/>
    <p:sldId id="385" r:id="rId56"/>
    <p:sldId id="339" r:id="rId57"/>
    <p:sldId id="347" r:id="rId58"/>
    <p:sldId id="348" r:id="rId59"/>
    <p:sldId id="349" r:id="rId60"/>
    <p:sldId id="343" r:id="rId61"/>
    <p:sldId id="291" r:id="rId62"/>
    <p:sldId id="350" r:id="rId63"/>
    <p:sldId id="351" r:id="rId64"/>
    <p:sldId id="352" r:id="rId65"/>
    <p:sldId id="353" r:id="rId66"/>
    <p:sldId id="354" r:id="rId67"/>
    <p:sldId id="282" r:id="rId68"/>
    <p:sldId id="363" r:id="rId69"/>
    <p:sldId id="391" r:id="rId70"/>
    <p:sldId id="355" r:id="rId71"/>
    <p:sldId id="346" r:id="rId72"/>
    <p:sldId id="304" r:id="rId73"/>
    <p:sldId id="293" r:id="rId74"/>
    <p:sldId id="300" r:id="rId75"/>
    <p:sldId id="323" r:id="rId76"/>
    <p:sldId id="331" r:id="rId77"/>
    <p:sldId id="333" r:id="rId78"/>
    <p:sldId id="334" r:id="rId79"/>
    <p:sldId id="335" r:id="rId80"/>
    <p:sldId id="336" r:id="rId81"/>
    <p:sldId id="299" r:id="rId82"/>
    <p:sldId id="375" r:id="rId83"/>
    <p:sldId id="376" r:id="rId84"/>
    <p:sldId id="413" r:id="rId85"/>
    <p:sldId id="387" r:id="rId86"/>
    <p:sldId id="388"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3"/>
    <p:restoredTop sz="94674"/>
  </p:normalViewPr>
  <p:slideViewPr>
    <p:cSldViewPr snapToGrid="0" snapToObjects="1">
      <p:cViewPr varScale="1">
        <p:scale>
          <a:sx n="212" d="100"/>
          <a:sy n="212" d="100"/>
        </p:scale>
        <p:origin x="760" y="184"/>
      </p:cViewPr>
      <p:guideLst>
        <p:guide orient="horz" pos="2136"/>
        <p:guide pos="2880"/>
      </p:guideLst>
    </p:cSldViewPr>
  </p:slideViewPr>
  <p:notesTextViewPr>
    <p:cViewPr>
      <p:scale>
        <a:sx n="1" d="1"/>
        <a:sy n="1" d="1"/>
      </p:scale>
      <p:origin x="0" y="0"/>
    </p:cViewPr>
  </p:notesTextViewPr>
  <p:sorterViewPr>
    <p:cViewPr>
      <p:scale>
        <a:sx n="167" d="100"/>
        <a:sy n="167" d="100"/>
      </p:scale>
      <p:origin x="0" y="212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9FDA0-27D0-C945-80F8-3F053CB88BFE}" type="datetimeFigureOut">
              <a:rPr lang="en-US" smtClean="0"/>
              <a:t>11/26/18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78370-E330-E34A-BF77-85C309C297DC}" type="slidenum">
              <a:rPr lang="en-US" smtClean="0"/>
              <a:t>‹#›</a:t>
            </a:fld>
            <a:endParaRPr lang="en-US"/>
          </a:p>
        </p:txBody>
      </p:sp>
    </p:spTree>
    <p:extLst>
      <p:ext uri="{BB962C8B-B14F-4D97-AF65-F5344CB8AC3E}">
        <p14:creationId xmlns:p14="http://schemas.microsoft.com/office/powerpoint/2010/main" val="660260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88C8C234-499F-6046-8278-15E63EAC4DFD}"/>
              </a:ext>
            </a:extLst>
          </p:cNvPr>
          <p:cNvSpPr>
            <a:spLocks noGrp="1" noChangeArrowheads="1"/>
          </p:cNvSpPr>
          <p:nvPr>
            <p:ph type="sldNum" sz="quarter" idx="5"/>
          </p:nvPr>
        </p:nvSpPr>
        <p:spPr>
          <a:ln/>
        </p:spPr>
        <p:txBody>
          <a:bodyPr/>
          <a:lstStyle/>
          <a:p>
            <a:fld id="{303F3BCA-7826-A849-9A02-8BA4119C6DBD}" type="slidenum">
              <a:rPr lang="en-US" altLang="en-US"/>
              <a:pPr/>
              <a:t>9</a:t>
            </a:fld>
            <a:endParaRPr lang="en-US" altLang="en-US"/>
          </a:p>
        </p:txBody>
      </p:sp>
      <p:sp>
        <p:nvSpPr>
          <p:cNvPr id="14338" name="Rectangle 2">
            <a:extLst>
              <a:ext uri="{FF2B5EF4-FFF2-40B4-BE49-F238E27FC236}">
                <a16:creationId xmlns:a16="http://schemas.microsoft.com/office/drawing/2014/main" id="{A3994FA2-AB2E-CE40-8B18-6B6A9CB5E20D}"/>
              </a:ext>
            </a:extLst>
          </p:cNvPr>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 name="Rectangle 3">
            <a:extLst>
              <a:ext uri="{FF2B5EF4-FFF2-40B4-BE49-F238E27FC236}">
                <a16:creationId xmlns:a16="http://schemas.microsoft.com/office/drawing/2014/main" id="{44D4FF97-0D8F-584B-A1EE-1AEE352FA020}"/>
              </a:ext>
            </a:extLst>
          </p:cNvPr>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p>
            <a:pPr algn="r"/>
            <a:r>
              <a:rPr lang="en-US" altLang="en-US" sz="1200"/>
              <a:t>5</a:t>
            </a:r>
          </a:p>
        </p:txBody>
      </p:sp>
      <p:sp>
        <p:nvSpPr>
          <p:cNvPr id="14340" name="Rectangle 4">
            <a:extLst>
              <a:ext uri="{FF2B5EF4-FFF2-40B4-BE49-F238E27FC236}">
                <a16:creationId xmlns:a16="http://schemas.microsoft.com/office/drawing/2014/main" id="{4DBE07F1-C5F0-F848-B903-091E7301FE97}"/>
              </a:ext>
            </a:extLst>
          </p:cNvPr>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Rectangle 5">
            <a:extLst>
              <a:ext uri="{FF2B5EF4-FFF2-40B4-BE49-F238E27FC236}">
                <a16:creationId xmlns:a16="http://schemas.microsoft.com/office/drawing/2014/main" id="{75147A8C-2B93-A448-B48B-1CDCE36DD763}"/>
              </a:ext>
            </a:extLst>
          </p:cNvPr>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2" name="Rectangle 6">
            <a:extLst>
              <a:ext uri="{FF2B5EF4-FFF2-40B4-BE49-F238E27FC236}">
                <a16:creationId xmlns:a16="http://schemas.microsoft.com/office/drawing/2014/main" id="{F1C48C12-EDBA-3148-B93C-E52BCD80E026}"/>
              </a:ext>
            </a:extLst>
          </p:cNvPr>
          <p:cNvSpPr>
            <a:spLocks noGrp="1" noRot="1" noChangeAspect="1" noChangeArrowheads="1" noTextEdit="1"/>
          </p:cNvSpPr>
          <p:nvPr>
            <p:ph type="sldImg"/>
          </p:nvPr>
        </p:nvSpPr>
        <p:spPr>
          <a:ln w="12700" cap="flat"/>
        </p:spPr>
      </p:sp>
      <p:sp>
        <p:nvSpPr>
          <p:cNvPr id="14343" name="Rectangle 7">
            <a:extLst>
              <a:ext uri="{FF2B5EF4-FFF2-40B4-BE49-F238E27FC236}">
                <a16:creationId xmlns:a16="http://schemas.microsoft.com/office/drawing/2014/main" id="{B6DC065A-2D3A-064C-BDD3-0B70A95457D3}"/>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endParaRPr lang="en-US" altLang="en-US"/>
          </a:p>
        </p:txBody>
      </p:sp>
    </p:spTree>
    <p:extLst>
      <p:ext uri="{BB962C8B-B14F-4D97-AF65-F5344CB8AC3E}">
        <p14:creationId xmlns:p14="http://schemas.microsoft.com/office/powerpoint/2010/main" val="925357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8E3A67-F1A8-7746-BE16-AA7052172E4C}" type="slidenum">
              <a:rPr lang="en-US"/>
              <a:pPr>
                <a:defRPr/>
              </a:pPr>
              <a:t>60</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184905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5A355E-7039-884A-B26F-F0CCE8E52AD2}" type="slidenum">
              <a:rPr lang="en-US"/>
              <a:pPr>
                <a:defRPr/>
              </a:pPr>
              <a:t>61</a:t>
            </a:fld>
            <a:endParaRPr lang="en-US"/>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166065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5A355E-7039-884A-B26F-F0CCE8E52AD2}" type="slidenum">
              <a:rPr lang="en-US"/>
              <a:pPr>
                <a:defRPr/>
              </a:pPr>
              <a:t>62</a:t>
            </a:fld>
            <a:endParaRPr lang="en-US"/>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185401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8E3A67-F1A8-7746-BE16-AA7052172E4C}" type="slidenum">
              <a:rPr lang="en-US"/>
              <a:pPr>
                <a:defRPr/>
              </a:pPr>
              <a:t>63</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34965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8E3A67-F1A8-7746-BE16-AA7052172E4C}" type="slidenum">
              <a:rPr lang="en-US"/>
              <a:pPr>
                <a:defRPr/>
              </a:pPr>
              <a:t>66</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1667555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8E3A67-F1A8-7746-BE16-AA7052172E4C}" type="slidenum">
              <a:rPr lang="en-US"/>
              <a:pPr>
                <a:defRPr/>
              </a:pPr>
              <a:t>67</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428903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8E3A67-F1A8-7746-BE16-AA7052172E4C}" type="slidenum">
              <a:rPr lang="en-US"/>
              <a:pPr>
                <a:defRPr/>
              </a:pPr>
              <a:t>68</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2131584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D80E26-3ACB-FC41-BB6B-1280244B2DED}" type="slidenum">
              <a:rPr lang="en-US" altLang="en-US"/>
              <a:pPr/>
              <a:t>69</a:t>
            </a:fld>
            <a:endParaRPr lang="en-US" alt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09636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8E3A67-F1A8-7746-BE16-AA7052172E4C}" type="slidenum">
              <a:rPr lang="en-US"/>
              <a:pPr>
                <a:defRPr/>
              </a:pPr>
              <a:t>70</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438586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B3E6B3-E519-6743-A4CC-EEBD6E08DA0F}" type="slidenum">
              <a:rPr lang="en-US"/>
              <a:pPr>
                <a:defRPr/>
              </a:pPr>
              <a:t>72</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96925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737C6897-8DDE-004A-B113-110B82754145}"/>
              </a:ext>
            </a:extLst>
          </p:cNvPr>
          <p:cNvSpPr>
            <a:spLocks noGrp="1" noChangeArrowheads="1"/>
          </p:cNvSpPr>
          <p:nvPr>
            <p:ph type="sldNum" sz="quarter" idx="5"/>
          </p:nvPr>
        </p:nvSpPr>
        <p:spPr>
          <a:ln/>
        </p:spPr>
        <p:txBody>
          <a:bodyPr/>
          <a:lstStyle/>
          <a:p>
            <a:fld id="{4BED6E22-2F9C-0345-960C-8230D84EBBCA}" type="slidenum">
              <a:rPr lang="en-US" altLang="en-US"/>
              <a:pPr/>
              <a:t>10</a:t>
            </a:fld>
            <a:endParaRPr lang="en-US" altLang="en-US"/>
          </a:p>
        </p:txBody>
      </p:sp>
      <p:sp>
        <p:nvSpPr>
          <p:cNvPr id="16386" name="Rectangle 2">
            <a:extLst>
              <a:ext uri="{FF2B5EF4-FFF2-40B4-BE49-F238E27FC236}">
                <a16:creationId xmlns:a16="http://schemas.microsoft.com/office/drawing/2014/main" id="{F0DC8437-AC77-9B4F-90D4-BFF3E747AF06}"/>
              </a:ext>
            </a:extLst>
          </p:cNvPr>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7" name="Rectangle 3">
            <a:extLst>
              <a:ext uri="{FF2B5EF4-FFF2-40B4-BE49-F238E27FC236}">
                <a16:creationId xmlns:a16="http://schemas.microsoft.com/office/drawing/2014/main" id="{1602597F-97ED-4D40-A412-99E16BA19EF5}"/>
              </a:ext>
            </a:extLst>
          </p:cNvPr>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p>
            <a:pPr algn="r"/>
            <a:r>
              <a:rPr lang="en-US" altLang="en-US" sz="1200"/>
              <a:t>6</a:t>
            </a:r>
          </a:p>
        </p:txBody>
      </p:sp>
      <p:sp>
        <p:nvSpPr>
          <p:cNvPr id="16388" name="Rectangle 4">
            <a:extLst>
              <a:ext uri="{FF2B5EF4-FFF2-40B4-BE49-F238E27FC236}">
                <a16:creationId xmlns:a16="http://schemas.microsoft.com/office/drawing/2014/main" id="{106EA0C1-4D5C-FC46-AAB5-B1C7189E4FEB}"/>
              </a:ext>
            </a:extLst>
          </p:cNvPr>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9" name="Rectangle 5">
            <a:extLst>
              <a:ext uri="{FF2B5EF4-FFF2-40B4-BE49-F238E27FC236}">
                <a16:creationId xmlns:a16="http://schemas.microsoft.com/office/drawing/2014/main" id="{503C593D-035D-A94F-9086-3ADEFD85831E}"/>
              </a:ext>
            </a:extLst>
          </p:cNvPr>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0" name="Rectangle 6">
            <a:extLst>
              <a:ext uri="{FF2B5EF4-FFF2-40B4-BE49-F238E27FC236}">
                <a16:creationId xmlns:a16="http://schemas.microsoft.com/office/drawing/2014/main" id="{2C905E52-2EF9-5E42-9E09-934B632C1A67}"/>
              </a:ext>
            </a:extLst>
          </p:cNvPr>
          <p:cNvSpPr>
            <a:spLocks noGrp="1" noRot="1" noChangeAspect="1" noChangeArrowheads="1" noTextEdit="1"/>
          </p:cNvSpPr>
          <p:nvPr>
            <p:ph type="sldImg"/>
          </p:nvPr>
        </p:nvSpPr>
        <p:spPr>
          <a:ln w="12700" cap="flat"/>
        </p:spPr>
      </p:sp>
      <p:sp>
        <p:nvSpPr>
          <p:cNvPr id="16391" name="Rectangle 7">
            <a:extLst>
              <a:ext uri="{FF2B5EF4-FFF2-40B4-BE49-F238E27FC236}">
                <a16:creationId xmlns:a16="http://schemas.microsoft.com/office/drawing/2014/main" id="{AEB9D434-53CB-6847-9EAB-6CA2BA78516C}"/>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endParaRPr lang="en-US" altLang="en-US"/>
          </a:p>
        </p:txBody>
      </p:sp>
    </p:spTree>
    <p:extLst>
      <p:ext uri="{BB962C8B-B14F-4D97-AF65-F5344CB8AC3E}">
        <p14:creationId xmlns:p14="http://schemas.microsoft.com/office/powerpoint/2010/main" val="405438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6BCBFC-C8F1-D54B-886B-DFCCD706973D}" type="slidenum">
              <a:rPr lang="en-US"/>
              <a:pPr>
                <a:defRPr/>
              </a:pPr>
              <a:t>73</a:t>
            </a:fld>
            <a:endParaRPr lang="en-US"/>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1326247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C5FEB1-E23A-3447-B9CD-350869B13885}" type="slidenum">
              <a:rPr lang="en-US"/>
              <a:pPr>
                <a:defRPr/>
              </a:pPr>
              <a:t>81</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390543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C5FEB1-E23A-3447-B9CD-350869B13885}" type="slidenum">
              <a:rPr lang="en-US"/>
              <a:pPr>
                <a:defRPr/>
              </a:pPr>
              <a:t>83</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662189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A8E79D-DF70-CE44-A63D-086AB7829D6A}" type="slidenum">
              <a:rPr lang="en-US"/>
              <a:pPr>
                <a:defRPr/>
              </a:pPr>
              <a:t>29</a:t>
            </a:fld>
            <a:endParaRPr lang="en-US"/>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524861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A8E79D-DF70-CE44-A63D-086AB7829D6A}" type="slidenum">
              <a:rPr lang="en-US"/>
              <a:pPr>
                <a:defRPr/>
              </a:pPr>
              <a:t>30</a:t>
            </a:fld>
            <a:endParaRPr lang="en-US"/>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05968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742F3D-8CFF-9546-BA8A-38A7E25E4DA9}" type="slidenum">
              <a:rPr lang="en-US"/>
              <a:pPr>
                <a:defRPr/>
              </a:pPr>
              <a:t>31</a:t>
            </a:fld>
            <a:endParaRPr lang="en-US"/>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68340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742F3D-8CFF-9546-BA8A-38A7E25E4DA9}" type="slidenum">
              <a:rPr lang="en-US"/>
              <a:pPr>
                <a:defRPr/>
              </a:pPr>
              <a:t>32</a:t>
            </a:fld>
            <a:endParaRPr lang="en-US"/>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4518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80B78C-36BB-7B48-A652-E8AD946A2B17}" type="slidenum">
              <a:rPr lang="en-US"/>
              <a:pPr>
                <a:defRPr/>
              </a:pPr>
              <a:t>34</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6803"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95191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AAA80D-9B76-BC46-8490-8CA57A7D3049}" type="slidenum">
              <a:rPr lang="en-US"/>
              <a:pPr>
                <a:defRPr/>
              </a:pPr>
              <a:t>35</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907895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8A3186F-6005-D54D-89A8-FBCBF7A6AA89}" type="slidenum">
              <a:rPr lang="en-US"/>
              <a:pPr>
                <a:defRPr/>
              </a:pPr>
              <a:t>37</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6803"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672139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2E511FE-F555-9542-9BE0-4993BE1E7749}"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3237296116"/>
      </p:ext>
    </p:extLst>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511FE-F555-9542-9BE0-4993BE1E7749}"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1523930667"/>
      </p:ext>
    </p:extLst>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511FE-F555-9542-9BE0-4993BE1E7749}"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3468686879"/>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511FE-F555-9542-9BE0-4993BE1E7749}"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703510420"/>
      </p:ext>
    </p:extLst>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E511FE-F555-9542-9BE0-4993BE1E7749}"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2589783153"/>
      </p:ext>
    </p:extLst>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E511FE-F555-9542-9BE0-4993BE1E7749}" type="datetimeFigureOut">
              <a:rPr lang="en-US" smtClean="0"/>
              <a:t>11/26/18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1645741630"/>
      </p:ext>
    </p:extLst>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E511FE-F555-9542-9BE0-4993BE1E7749}" type="datetimeFigureOut">
              <a:rPr lang="en-US" smtClean="0"/>
              <a:t>11/26/18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4010124731"/>
      </p:ext>
    </p:extLst>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E511FE-F555-9542-9BE0-4993BE1E7749}" type="datetimeFigureOut">
              <a:rPr lang="en-US" smtClean="0"/>
              <a:t>11/26/18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4120496538"/>
      </p:ext>
    </p:extLst>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511FE-F555-9542-9BE0-4993BE1E7749}" type="datetimeFigureOut">
              <a:rPr lang="en-US" smtClean="0"/>
              <a:t>11/26/18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1767374925"/>
      </p:ext>
    </p:extLst>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E511FE-F555-9542-9BE0-4993BE1E7749}" type="datetimeFigureOut">
              <a:rPr lang="en-US" smtClean="0"/>
              <a:t>11/26/18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459254328"/>
      </p:ext>
    </p:extLst>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E511FE-F555-9542-9BE0-4993BE1E7749}" type="datetimeFigureOut">
              <a:rPr lang="en-US" smtClean="0"/>
              <a:t>11/26/18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812E-8CF6-4042-9C95-AEEB181240A3}" type="slidenum">
              <a:rPr lang="en-US" smtClean="0"/>
              <a:t>‹#›</a:t>
            </a:fld>
            <a:endParaRPr lang="en-US"/>
          </a:p>
        </p:txBody>
      </p:sp>
    </p:spTree>
    <p:extLst>
      <p:ext uri="{BB962C8B-B14F-4D97-AF65-F5344CB8AC3E}">
        <p14:creationId xmlns:p14="http://schemas.microsoft.com/office/powerpoint/2010/main" val="1683887849"/>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kern="1200">
                <a:solidFill>
                  <a:schemeClr val="tx1">
                    <a:tint val="75000"/>
                  </a:schemeClr>
                </a:solidFill>
                <a:latin typeface="Times"/>
              </a:defRPr>
            </a:lvl1pPr>
          </a:lstStyle>
          <a:p>
            <a:fld id="{F2E511FE-F555-9542-9BE0-4993BE1E7749}" type="datetimeFigureOut">
              <a:rPr lang="en-US" smtClean="0"/>
              <a:t>11/26/18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kern="1200">
                <a:solidFill>
                  <a:schemeClr val="tx1">
                    <a:tint val="75000"/>
                  </a:schemeClr>
                </a:solidFill>
                <a:latin typeface="Time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kern="1200">
                <a:solidFill>
                  <a:schemeClr val="tx1">
                    <a:tint val="75000"/>
                  </a:schemeClr>
                </a:solidFill>
                <a:latin typeface="Times"/>
              </a:defRPr>
            </a:lvl1pPr>
          </a:lstStyle>
          <a:p>
            <a:fld id="{5956812E-8CF6-4042-9C95-AEEB181240A3}" type="slidenum">
              <a:rPr lang="en-US" smtClean="0"/>
              <a:t>‹#›</a:t>
            </a:fld>
            <a:endParaRPr lang="en-US"/>
          </a:p>
        </p:txBody>
      </p:sp>
    </p:spTree>
    <p:extLst>
      <p:ext uri="{BB962C8B-B14F-4D97-AF65-F5344CB8AC3E}">
        <p14:creationId xmlns:p14="http://schemas.microsoft.com/office/powerpoint/2010/main" val="837674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sh dir="u"/>
  </p:transition>
  <p:txStyles>
    <p:titleStyle>
      <a:lvl1pPr algn="ctr" defTabSz="457200" rtl="0" eaLnBrk="1" latinLnBrk="0" hangingPunct="1">
        <a:spcBef>
          <a:spcPct val="0"/>
        </a:spcBef>
        <a:buNone/>
        <a:defRPr sz="4400" kern="1200">
          <a:solidFill>
            <a:schemeClr val="tx1"/>
          </a:solidFill>
          <a:latin typeface="Times"/>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ime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ime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ime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ime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200" y="2130425"/>
            <a:ext cx="8661400" cy="1470025"/>
          </a:xfrm>
        </p:spPr>
        <p:txBody>
          <a:bodyPr/>
          <a:lstStyle/>
          <a:p>
            <a:r>
              <a:rPr lang="en-US" dirty="0"/>
              <a:t>Research-Based Presentation Design</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1657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F5FE3A7-1827-644B-80EE-E7D815CB3B8F}"/>
              </a:ext>
            </a:extLst>
          </p:cNvPr>
          <p:cNvSpPr>
            <a:spLocks noChangeArrowheads="1"/>
          </p:cNvSpPr>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3" name="Rectangle 3">
            <a:extLst>
              <a:ext uri="{FF2B5EF4-FFF2-40B4-BE49-F238E27FC236}">
                <a16:creationId xmlns:a16="http://schemas.microsoft.com/office/drawing/2014/main" id="{8FE01DE6-E878-124D-AC23-557AD9EBB9A1}"/>
              </a:ext>
            </a:extLst>
          </p:cNvPr>
          <p:cNvSpPr>
            <a:spLocks noChangeArrowheads="1"/>
          </p:cNvSpPr>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4" name="Rectangle 4">
            <a:extLst>
              <a:ext uri="{FF2B5EF4-FFF2-40B4-BE49-F238E27FC236}">
                <a16:creationId xmlns:a16="http://schemas.microsoft.com/office/drawing/2014/main" id="{FDE0BA38-7A9B-6541-BDA1-9AE78AABD87F}"/>
              </a:ext>
            </a:extLst>
          </p:cNvPr>
          <p:cNvSpPr>
            <a:spLocks noGrp="1" noChangeArrowheads="1"/>
          </p:cNvSpPr>
          <p:nvPr>
            <p:ph type="title"/>
          </p:nvPr>
        </p:nvSpPr>
        <p:spPr>
          <a:xfrm>
            <a:off x="457200" y="274638"/>
            <a:ext cx="8229600" cy="1839912"/>
          </a:xfrm>
          <a:noFill/>
          <a:ln/>
        </p:spPr>
        <p:txBody>
          <a:bodyPr anchor="t">
            <a:normAutofit/>
          </a:bodyPr>
          <a:lstStyle/>
          <a:p>
            <a:r>
              <a:rPr lang="en-US" altLang="en-US" dirty="0"/>
              <a:t>DI Presentation Components</a:t>
            </a:r>
            <a:br>
              <a:rPr lang="en-US" altLang="en-US" dirty="0"/>
            </a:br>
            <a:r>
              <a:rPr lang="en-US" altLang="en-US" sz="3600" dirty="0"/>
              <a:t>(from the </a:t>
            </a:r>
            <a:r>
              <a:rPr lang="en-US" altLang="en-US" sz="3600" b="1" dirty="0">
                <a:solidFill>
                  <a:srgbClr val="FF0000"/>
                </a:solidFill>
              </a:rPr>
              <a:t>presenter’s</a:t>
            </a:r>
            <a:r>
              <a:rPr lang="en-US" altLang="en-US" sz="3600" dirty="0"/>
              <a:t> point of view)</a:t>
            </a:r>
            <a:endParaRPr lang="en-US" altLang="en-US" dirty="0"/>
          </a:p>
        </p:txBody>
      </p:sp>
      <p:sp>
        <p:nvSpPr>
          <p:cNvPr id="15365" name="Rectangle 5">
            <a:extLst>
              <a:ext uri="{FF2B5EF4-FFF2-40B4-BE49-F238E27FC236}">
                <a16:creationId xmlns:a16="http://schemas.microsoft.com/office/drawing/2014/main" id="{E07FAD7F-8C94-7A47-87A9-D0DF265342C1}"/>
              </a:ext>
            </a:extLst>
          </p:cNvPr>
          <p:cNvSpPr>
            <a:spLocks noGrp="1" noChangeArrowheads="1"/>
          </p:cNvSpPr>
          <p:nvPr>
            <p:ph type="body" idx="1"/>
          </p:nvPr>
        </p:nvSpPr>
        <p:spPr>
          <a:xfrm>
            <a:off x="457200" y="1971676"/>
            <a:ext cx="8229600" cy="3357563"/>
          </a:xfrm>
          <a:noFill/>
          <a:ln/>
        </p:spPr>
        <p:txBody>
          <a:bodyPr/>
          <a:lstStyle/>
          <a:p>
            <a:r>
              <a:rPr lang="en-US" altLang="en-US" dirty="0"/>
              <a:t>Understanding</a:t>
            </a:r>
          </a:p>
          <a:p>
            <a:r>
              <a:rPr lang="en-US" altLang="en-US" dirty="0"/>
              <a:t>Structuring</a:t>
            </a:r>
          </a:p>
          <a:p>
            <a:r>
              <a:rPr lang="en-US" altLang="en-US" dirty="0"/>
              <a:t>Sequencing</a:t>
            </a:r>
          </a:p>
          <a:p>
            <a:r>
              <a:rPr lang="en-US" altLang="en-US" dirty="0"/>
              <a:t>Explaining</a:t>
            </a:r>
          </a:p>
          <a:p>
            <a:r>
              <a:rPr lang="en-US" altLang="en-US" dirty="0"/>
              <a:t>Presenting</a:t>
            </a:r>
          </a:p>
        </p:txBody>
      </p:sp>
    </p:spTree>
    <p:extLst>
      <p:ext uri="{BB962C8B-B14F-4D97-AF65-F5344CB8AC3E}">
        <p14:creationId xmlns:p14="http://schemas.microsoft.com/office/powerpoint/2010/main" val="3442414083"/>
      </p:ext>
    </p:extLst>
  </p:cSld>
  <p:clrMapOvr>
    <a:masterClrMapping/>
  </p:clrMapOvr>
  <p:transition spd="med">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38230C7-35E4-1E45-8F5F-79A53F1F1332}"/>
              </a:ext>
            </a:extLst>
          </p:cNvPr>
          <p:cNvSpPr>
            <a:spLocks noGrp="1" noChangeArrowheads="1"/>
          </p:cNvSpPr>
          <p:nvPr>
            <p:ph type="title"/>
          </p:nvPr>
        </p:nvSpPr>
        <p:spPr/>
        <p:txBody>
          <a:bodyPr/>
          <a:lstStyle/>
          <a:p>
            <a:r>
              <a:rPr lang="en-US" altLang="en-US" dirty="0"/>
              <a:t>DI Understanding</a:t>
            </a:r>
          </a:p>
        </p:txBody>
      </p:sp>
      <p:sp>
        <p:nvSpPr>
          <p:cNvPr id="19459" name="Rectangle 3">
            <a:extLst>
              <a:ext uri="{FF2B5EF4-FFF2-40B4-BE49-F238E27FC236}">
                <a16:creationId xmlns:a16="http://schemas.microsoft.com/office/drawing/2014/main" id="{887C833D-BC10-E647-80F3-EB265B1B8A24}"/>
              </a:ext>
            </a:extLst>
          </p:cNvPr>
          <p:cNvSpPr>
            <a:spLocks noGrp="1" noChangeArrowheads="1"/>
          </p:cNvSpPr>
          <p:nvPr>
            <p:ph type="body" idx="1"/>
          </p:nvPr>
        </p:nvSpPr>
        <p:spPr/>
        <p:txBody>
          <a:bodyPr/>
          <a:lstStyle/>
          <a:p>
            <a:r>
              <a:rPr lang="en-US" altLang="en-US" sz="3600" dirty="0"/>
              <a:t>Determine audience’s current knowledge</a:t>
            </a:r>
          </a:p>
          <a:p>
            <a:pPr lvl="1"/>
            <a:r>
              <a:rPr lang="en-US" altLang="en-US" sz="3200" dirty="0"/>
              <a:t>Current level of content knowledge</a:t>
            </a:r>
          </a:p>
          <a:p>
            <a:pPr lvl="2"/>
            <a:r>
              <a:rPr lang="en-US" altLang="en-US" sz="2800" i="1" dirty="0"/>
              <a:t>Selection</a:t>
            </a:r>
            <a:r>
              <a:rPr lang="en-US" altLang="en-US" sz="2800" dirty="0"/>
              <a:t> and </a:t>
            </a:r>
            <a:r>
              <a:rPr lang="en-US" altLang="en-US" sz="2800" i="1" dirty="0"/>
              <a:t>Integration</a:t>
            </a:r>
            <a:r>
              <a:rPr lang="en-US" altLang="en-US" sz="2800" dirty="0"/>
              <a:t> </a:t>
            </a:r>
          </a:p>
          <a:p>
            <a:pPr lvl="1"/>
            <a:r>
              <a:rPr lang="en-US" altLang="en-US" sz="3200" dirty="0"/>
              <a:t>Process knowledge</a:t>
            </a:r>
          </a:p>
          <a:p>
            <a:pPr lvl="2"/>
            <a:r>
              <a:rPr lang="en-US" altLang="en-US" sz="2800" dirty="0"/>
              <a:t>Ability to </a:t>
            </a:r>
            <a:r>
              <a:rPr lang="en-US" altLang="en-US" sz="2800" i="1" dirty="0"/>
              <a:t>Organize</a:t>
            </a:r>
            <a:r>
              <a:rPr lang="en-US" altLang="en-US" sz="2800" dirty="0"/>
              <a:t> information</a:t>
            </a:r>
          </a:p>
        </p:txBody>
      </p:sp>
      <p:sp>
        <p:nvSpPr>
          <p:cNvPr id="2" name="TextBox 1">
            <a:extLst>
              <a:ext uri="{FF2B5EF4-FFF2-40B4-BE49-F238E27FC236}">
                <a16:creationId xmlns:a16="http://schemas.microsoft.com/office/drawing/2014/main" id="{470E3591-739E-B14F-A793-A7EB02F5677F}"/>
              </a:ext>
            </a:extLst>
          </p:cNvPr>
          <p:cNvSpPr txBox="1"/>
          <p:nvPr/>
        </p:nvSpPr>
        <p:spPr>
          <a:xfrm>
            <a:off x="750094" y="5570061"/>
            <a:ext cx="7643812" cy="923330"/>
          </a:xfrm>
          <a:prstGeom prst="rect">
            <a:avLst/>
          </a:prstGeom>
          <a:noFill/>
        </p:spPr>
        <p:txBody>
          <a:bodyPr wrap="square" rtlCol="0">
            <a:spAutoFit/>
          </a:bodyPr>
          <a:lstStyle/>
          <a:p>
            <a:pPr marL="469900" indent="-469900"/>
            <a:r>
              <a:rPr lang="en-US" dirty="0">
                <a:latin typeface="Times" pitchFamily="2" charset="0"/>
              </a:rPr>
              <a:t>Mayer, R. E. (1996). Learning strategies for making sense out of expository text: The SOI model for guiding three cognitive processes in knowledge construction. </a:t>
            </a:r>
            <a:r>
              <a:rPr lang="en-US" i="1" dirty="0">
                <a:latin typeface="Times" pitchFamily="2" charset="0"/>
              </a:rPr>
              <a:t>Educational Psychology Review, 8</a:t>
            </a:r>
            <a:r>
              <a:rPr lang="en-US" dirty="0">
                <a:latin typeface="Times" pitchFamily="2" charset="0"/>
              </a:rPr>
              <a:t>, 357–371.</a:t>
            </a:r>
          </a:p>
        </p:txBody>
      </p:sp>
    </p:spTree>
    <p:extLst>
      <p:ext uri="{BB962C8B-B14F-4D97-AF65-F5344CB8AC3E}">
        <p14:creationId xmlns:p14="http://schemas.microsoft.com/office/powerpoint/2010/main" val="2741376413"/>
      </p:ext>
    </p:extLst>
  </p:cSld>
  <p:clrMapOvr>
    <a:masterClrMapping/>
  </p:clrMapOvr>
  <p:transition spd="med">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9301"/>
            <a:ext cx="8229600" cy="1623990"/>
          </a:xfrm>
        </p:spPr>
        <p:txBody>
          <a:bodyPr>
            <a:normAutofit/>
          </a:bodyPr>
          <a:lstStyle/>
          <a:p>
            <a:r>
              <a:rPr lang="en-US" dirty="0">
                <a:latin typeface="Times" charset="0"/>
              </a:rPr>
              <a:t>Selection/Organization/Integration</a:t>
            </a:r>
            <a:br>
              <a:rPr lang="en-US" dirty="0">
                <a:latin typeface="Times" charset="0"/>
              </a:rPr>
            </a:br>
            <a:r>
              <a:rPr lang="en-US" sz="3600" dirty="0">
                <a:latin typeface="Times" charset="0"/>
              </a:rPr>
              <a:t>(from the </a:t>
            </a:r>
            <a:r>
              <a:rPr lang="en-US" sz="3600" b="1" dirty="0">
                <a:solidFill>
                  <a:srgbClr val="FF0000"/>
                </a:solidFill>
                <a:latin typeface="Times" charset="0"/>
              </a:rPr>
              <a:t>listener’s</a:t>
            </a:r>
            <a:r>
              <a:rPr lang="en-US" sz="3600" dirty="0">
                <a:latin typeface="Times" charset="0"/>
              </a:rPr>
              <a:t> point of view)</a:t>
            </a:r>
            <a:endParaRPr lang="en-US" dirty="0"/>
          </a:p>
        </p:txBody>
      </p:sp>
      <p:sp>
        <p:nvSpPr>
          <p:cNvPr id="5" name="Rounded Rectangle 4"/>
          <p:cNvSpPr/>
          <p:nvPr/>
        </p:nvSpPr>
        <p:spPr>
          <a:xfrm>
            <a:off x="555392" y="4749791"/>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Information</a:t>
            </a:r>
          </a:p>
        </p:txBody>
      </p:sp>
      <p:sp>
        <p:nvSpPr>
          <p:cNvPr id="6" name="Rounded Rectangle 5"/>
          <p:cNvSpPr/>
          <p:nvPr/>
        </p:nvSpPr>
        <p:spPr>
          <a:xfrm>
            <a:off x="2294329" y="4749791"/>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What gets recognized</a:t>
            </a:r>
          </a:p>
        </p:txBody>
      </p:sp>
      <p:sp>
        <p:nvSpPr>
          <p:cNvPr id="7" name="Rounded Rectangle 6"/>
          <p:cNvSpPr/>
          <p:nvPr/>
        </p:nvSpPr>
        <p:spPr>
          <a:xfrm>
            <a:off x="4129836" y="4749791"/>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Knowledge Model</a:t>
            </a:r>
          </a:p>
        </p:txBody>
      </p:sp>
      <p:cxnSp>
        <p:nvCxnSpPr>
          <p:cNvPr id="14" name="Straight Arrow Connector 13"/>
          <p:cNvCxnSpPr>
            <a:cxnSpLocks/>
            <a:stCxn id="5" idx="3"/>
          </p:cNvCxnSpPr>
          <p:nvPr/>
        </p:nvCxnSpPr>
        <p:spPr>
          <a:xfrm>
            <a:off x="1475321" y="5071426"/>
            <a:ext cx="7119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2269575" y="5441803"/>
            <a:ext cx="1016558"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600" b="1" dirty="0">
                <a:solidFill>
                  <a:schemeClr val="tx1"/>
                </a:solidFill>
              </a:rPr>
              <a:t>Selecting</a:t>
            </a:r>
            <a:endParaRPr lang="en-US" sz="1300" b="1" dirty="0">
              <a:solidFill>
                <a:schemeClr val="tx1"/>
              </a:solidFill>
            </a:endParaRPr>
          </a:p>
        </p:txBody>
      </p:sp>
      <p:cxnSp>
        <p:nvCxnSpPr>
          <p:cNvPr id="21" name="Straight Arrow Connector 20"/>
          <p:cNvCxnSpPr>
            <a:cxnSpLocks/>
            <a:stCxn id="6" idx="3"/>
          </p:cNvCxnSpPr>
          <p:nvPr/>
        </p:nvCxnSpPr>
        <p:spPr>
          <a:xfrm>
            <a:off x="3214258" y="5071426"/>
            <a:ext cx="835256"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4049957" y="5441802"/>
            <a:ext cx="1107835"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600" b="1" dirty="0">
                <a:solidFill>
                  <a:schemeClr val="tx1"/>
                </a:solidFill>
              </a:rPr>
              <a:t>Organizing</a:t>
            </a:r>
            <a:endParaRPr lang="en-US" sz="1300" b="1" dirty="0">
              <a:solidFill>
                <a:schemeClr val="tx1"/>
              </a:solidFill>
            </a:endParaRPr>
          </a:p>
        </p:txBody>
      </p:sp>
      <p:sp>
        <p:nvSpPr>
          <p:cNvPr id="32" name="Rounded Rectangle 31"/>
          <p:cNvSpPr/>
          <p:nvPr/>
        </p:nvSpPr>
        <p:spPr>
          <a:xfrm>
            <a:off x="5799328" y="4749791"/>
            <a:ext cx="1011922"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20000"/>
          </a:bodyPr>
          <a:lstStyle/>
          <a:p>
            <a:pPr algn="ctr"/>
            <a:r>
              <a:rPr lang="en-US" sz="1300" dirty="0">
                <a:solidFill>
                  <a:schemeClr val="tx1"/>
                </a:solidFill>
              </a:rPr>
              <a:t>Combining with Prior Knowledge</a:t>
            </a:r>
          </a:p>
        </p:txBody>
      </p:sp>
      <p:sp>
        <p:nvSpPr>
          <p:cNvPr id="33" name="Rounded Rectangle 32"/>
          <p:cNvSpPr/>
          <p:nvPr/>
        </p:nvSpPr>
        <p:spPr>
          <a:xfrm>
            <a:off x="7718851" y="4749791"/>
            <a:ext cx="919930"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Prior Knowledge</a:t>
            </a:r>
          </a:p>
        </p:txBody>
      </p:sp>
      <p:cxnSp>
        <p:nvCxnSpPr>
          <p:cNvPr id="38" name="Straight Arrow Connector 37"/>
          <p:cNvCxnSpPr>
            <a:cxnSpLocks/>
          </p:cNvCxnSpPr>
          <p:nvPr/>
        </p:nvCxnSpPr>
        <p:spPr>
          <a:xfrm>
            <a:off x="5049765" y="5071426"/>
            <a:ext cx="661154"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cxnSpLocks/>
            <a:stCxn id="33" idx="1"/>
            <a:endCxn id="32" idx="3"/>
          </p:cNvCxnSpPr>
          <p:nvPr/>
        </p:nvCxnSpPr>
        <p:spPr>
          <a:xfrm flipH="1">
            <a:off x="6811250" y="5071426"/>
            <a:ext cx="907601"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7615339" y="4250541"/>
            <a:ext cx="1103270" cy="190737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82253" y="4250541"/>
            <a:ext cx="1081476" cy="190737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1657623" y="4250541"/>
            <a:ext cx="5869307" cy="190737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514099" y="3550548"/>
            <a:ext cx="1049630" cy="646331"/>
          </a:xfrm>
          <a:prstGeom prst="rect">
            <a:avLst/>
          </a:prstGeom>
          <a:noFill/>
        </p:spPr>
        <p:txBody>
          <a:bodyPr wrap="square" rtlCol="0">
            <a:spAutoFit/>
          </a:bodyPr>
          <a:lstStyle/>
          <a:p>
            <a:pPr algn="ctr"/>
            <a:r>
              <a:rPr lang="en-US" dirty="0"/>
              <a:t>Sensory Register</a:t>
            </a:r>
          </a:p>
        </p:txBody>
      </p:sp>
      <p:sp>
        <p:nvSpPr>
          <p:cNvPr id="50" name="TextBox 49"/>
          <p:cNvSpPr txBox="1"/>
          <p:nvPr/>
        </p:nvSpPr>
        <p:spPr>
          <a:xfrm>
            <a:off x="3855950" y="3604210"/>
            <a:ext cx="1368352" cy="646331"/>
          </a:xfrm>
          <a:prstGeom prst="rect">
            <a:avLst/>
          </a:prstGeom>
          <a:noFill/>
        </p:spPr>
        <p:txBody>
          <a:bodyPr wrap="square" rtlCol="0">
            <a:spAutoFit/>
          </a:bodyPr>
          <a:lstStyle/>
          <a:p>
            <a:pPr algn="ctr"/>
            <a:r>
              <a:rPr lang="en-US" dirty="0"/>
              <a:t>Working Memory</a:t>
            </a:r>
          </a:p>
        </p:txBody>
      </p:sp>
      <p:sp>
        <p:nvSpPr>
          <p:cNvPr id="51" name="TextBox 50"/>
          <p:cNvSpPr txBox="1"/>
          <p:nvPr/>
        </p:nvSpPr>
        <p:spPr>
          <a:xfrm>
            <a:off x="7461846" y="3604209"/>
            <a:ext cx="1433939" cy="646331"/>
          </a:xfrm>
          <a:prstGeom prst="rect">
            <a:avLst/>
          </a:prstGeom>
          <a:noFill/>
        </p:spPr>
        <p:txBody>
          <a:bodyPr wrap="square" rtlCol="0">
            <a:spAutoFit/>
          </a:bodyPr>
          <a:lstStyle/>
          <a:p>
            <a:pPr algn="ctr"/>
            <a:r>
              <a:rPr lang="en-US" dirty="0"/>
              <a:t>Long-Term Memory</a:t>
            </a:r>
          </a:p>
        </p:txBody>
      </p:sp>
      <p:sp>
        <p:nvSpPr>
          <p:cNvPr id="53" name="TextBox 52"/>
          <p:cNvSpPr txBox="1">
            <a:spLocks noChangeArrowheads="1"/>
          </p:cNvSpPr>
          <p:nvPr/>
        </p:nvSpPr>
        <p:spPr bwMode="auto">
          <a:xfrm>
            <a:off x="609600" y="381000"/>
            <a:ext cx="7391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dirty="0"/>
              <a:t>Mayer’s SOI Model, 1996 </a:t>
            </a:r>
          </a:p>
        </p:txBody>
      </p:sp>
      <p:sp>
        <p:nvSpPr>
          <p:cNvPr id="41" name="Rounded Rectangle 40">
            <a:extLst>
              <a:ext uri="{FF2B5EF4-FFF2-40B4-BE49-F238E27FC236}">
                <a16:creationId xmlns:a16="http://schemas.microsoft.com/office/drawing/2014/main" id="{C99F49CD-3F02-D042-A0AE-D4A926035C29}"/>
              </a:ext>
            </a:extLst>
          </p:cNvPr>
          <p:cNvSpPr/>
          <p:nvPr/>
        </p:nvSpPr>
        <p:spPr>
          <a:xfrm>
            <a:off x="5721593" y="5441802"/>
            <a:ext cx="1218247"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600" b="1" dirty="0">
                <a:solidFill>
                  <a:schemeClr val="tx1"/>
                </a:solidFill>
              </a:rPr>
              <a:t>Integrating</a:t>
            </a:r>
            <a:endParaRPr lang="en-US" sz="1300" b="1" dirty="0">
              <a:solidFill>
                <a:schemeClr val="tx1"/>
              </a:solidFill>
            </a:endParaRPr>
          </a:p>
        </p:txBody>
      </p:sp>
      <p:sp>
        <p:nvSpPr>
          <p:cNvPr id="52" name="TextBox 51">
            <a:extLst>
              <a:ext uri="{FF2B5EF4-FFF2-40B4-BE49-F238E27FC236}">
                <a16:creationId xmlns:a16="http://schemas.microsoft.com/office/drawing/2014/main" id="{99620E43-2FF9-A94B-8084-7275488AF250}"/>
              </a:ext>
            </a:extLst>
          </p:cNvPr>
          <p:cNvSpPr txBox="1"/>
          <p:nvPr/>
        </p:nvSpPr>
        <p:spPr>
          <a:xfrm>
            <a:off x="2678530" y="2726746"/>
            <a:ext cx="3708236" cy="523220"/>
          </a:xfrm>
          <a:prstGeom prst="rect">
            <a:avLst/>
          </a:prstGeom>
          <a:noFill/>
        </p:spPr>
        <p:txBody>
          <a:bodyPr wrap="square" rtlCol="0">
            <a:spAutoFit/>
          </a:bodyPr>
          <a:lstStyle/>
          <a:p>
            <a:pPr algn="ctr"/>
            <a:r>
              <a:rPr lang="en-US" sz="2800" dirty="0"/>
              <a:t>Your Brain</a:t>
            </a:r>
          </a:p>
        </p:txBody>
      </p:sp>
    </p:spTree>
    <p:extLst>
      <p:ext uri="{BB962C8B-B14F-4D97-AF65-F5344CB8AC3E}">
        <p14:creationId xmlns:p14="http://schemas.microsoft.com/office/powerpoint/2010/main" val="2120813713"/>
      </p:ext>
    </p:extLst>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CEC9E67-05AB-104D-B81D-287562F546C3}"/>
              </a:ext>
            </a:extLst>
          </p:cNvPr>
          <p:cNvSpPr>
            <a:spLocks noGrp="1" noChangeArrowheads="1"/>
          </p:cNvSpPr>
          <p:nvPr>
            <p:ph type="title"/>
          </p:nvPr>
        </p:nvSpPr>
        <p:spPr/>
        <p:txBody>
          <a:bodyPr/>
          <a:lstStyle/>
          <a:p>
            <a:r>
              <a:rPr lang="en-US" altLang="en-US" dirty="0"/>
              <a:t>DI Structuring</a:t>
            </a:r>
          </a:p>
        </p:txBody>
      </p:sp>
      <p:sp>
        <p:nvSpPr>
          <p:cNvPr id="21507" name="Rectangle 3">
            <a:extLst>
              <a:ext uri="{FF2B5EF4-FFF2-40B4-BE49-F238E27FC236}">
                <a16:creationId xmlns:a16="http://schemas.microsoft.com/office/drawing/2014/main" id="{4C6BD4A5-3BC7-5E42-AA34-BEB9CF5638B6}"/>
              </a:ext>
            </a:extLst>
          </p:cNvPr>
          <p:cNvSpPr>
            <a:spLocks noGrp="1" noChangeArrowheads="1"/>
          </p:cNvSpPr>
          <p:nvPr>
            <p:ph type="body" idx="1"/>
          </p:nvPr>
        </p:nvSpPr>
        <p:spPr>
          <a:xfrm>
            <a:off x="1214437" y="1671637"/>
            <a:ext cx="7100888" cy="4525963"/>
          </a:xfrm>
        </p:spPr>
        <p:txBody>
          <a:bodyPr/>
          <a:lstStyle/>
          <a:p>
            <a:r>
              <a:rPr lang="en-US" altLang="en-US" dirty="0"/>
              <a:t>Establish purpose of lesson </a:t>
            </a:r>
          </a:p>
          <a:p>
            <a:pPr lvl="2"/>
            <a:r>
              <a:rPr lang="en-US" altLang="en-US" dirty="0"/>
              <a:t>Assist with Selection</a:t>
            </a:r>
          </a:p>
          <a:p>
            <a:r>
              <a:rPr lang="en-US" altLang="en-US" dirty="0"/>
              <a:t>Present organization of lesson</a:t>
            </a:r>
          </a:p>
          <a:p>
            <a:pPr lvl="2"/>
            <a:r>
              <a:rPr lang="en-US" altLang="en-US" dirty="0"/>
              <a:t>Assist with Organization</a:t>
            </a:r>
          </a:p>
          <a:p>
            <a:r>
              <a:rPr lang="en-US" altLang="en-US" dirty="0"/>
              <a:t>Summarize</a:t>
            </a:r>
          </a:p>
          <a:p>
            <a:pPr lvl="2"/>
            <a:r>
              <a:rPr lang="en-US" altLang="en-US" dirty="0"/>
              <a:t>Assist with Integration</a:t>
            </a:r>
          </a:p>
        </p:txBody>
      </p:sp>
    </p:spTree>
    <p:extLst>
      <p:ext uri="{BB962C8B-B14F-4D97-AF65-F5344CB8AC3E}">
        <p14:creationId xmlns:p14="http://schemas.microsoft.com/office/powerpoint/2010/main" val="3481594295"/>
      </p:ext>
    </p:extLst>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CD2E0B7-E301-5647-B121-947DD98AC318}"/>
              </a:ext>
            </a:extLst>
          </p:cNvPr>
          <p:cNvSpPr>
            <a:spLocks noGrp="1" noChangeArrowheads="1"/>
          </p:cNvSpPr>
          <p:nvPr>
            <p:ph type="title"/>
          </p:nvPr>
        </p:nvSpPr>
        <p:spPr/>
        <p:txBody>
          <a:bodyPr/>
          <a:lstStyle/>
          <a:p>
            <a:r>
              <a:rPr lang="en-US" altLang="en-US" dirty="0"/>
              <a:t>DI Sequencing</a:t>
            </a:r>
          </a:p>
        </p:txBody>
      </p:sp>
      <p:sp>
        <p:nvSpPr>
          <p:cNvPr id="26627" name="Rectangle 3">
            <a:extLst>
              <a:ext uri="{FF2B5EF4-FFF2-40B4-BE49-F238E27FC236}">
                <a16:creationId xmlns:a16="http://schemas.microsoft.com/office/drawing/2014/main" id="{255F3203-9318-DC4C-9055-74ED865704EB}"/>
              </a:ext>
            </a:extLst>
          </p:cNvPr>
          <p:cNvSpPr>
            <a:spLocks noGrp="1" noChangeArrowheads="1"/>
          </p:cNvSpPr>
          <p:nvPr>
            <p:ph type="body" idx="1"/>
          </p:nvPr>
        </p:nvSpPr>
        <p:spPr/>
        <p:txBody>
          <a:bodyPr/>
          <a:lstStyle/>
          <a:p>
            <a:r>
              <a:rPr lang="en-US" altLang="en-US" dirty="0"/>
              <a:t>Present in logical order </a:t>
            </a:r>
            <a:br>
              <a:rPr lang="en-US" altLang="en-US" dirty="0"/>
            </a:br>
            <a:r>
              <a:rPr lang="en-US" altLang="en-US" dirty="0"/>
              <a:t>(Organizing) </a:t>
            </a:r>
          </a:p>
          <a:p>
            <a:pPr lvl="1"/>
            <a:r>
              <a:rPr lang="en-US" altLang="en-US" dirty="0"/>
              <a:t>Advanced organizers</a:t>
            </a:r>
          </a:p>
          <a:p>
            <a:pPr lvl="1"/>
            <a:r>
              <a:rPr lang="en-US" altLang="en-US" dirty="0"/>
              <a:t>Outlines</a:t>
            </a:r>
          </a:p>
          <a:p>
            <a:r>
              <a:rPr lang="en-US" altLang="en-US" dirty="0"/>
              <a:t>Present in order of increasing complexity (Selecting)</a:t>
            </a:r>
          </a:p>
        </p:txBody>
      </p:sp>
    </p:spTree>
    <p:extLst>
      <p:ext uri="{BB962C8B-B14F-4D97-AF65-F5344CB8AC3E}">
        <p14:creationId xmlns:p14="http://schemas.microsoft.com/office/powerpoint/2010/main" val="3124339388"/>
      </p:ext>
    </p:extLst>
  </p:cSld>
  <p:clrMapOvr>
    <a:masterClrMapping/>
  </p:clrMapOvr>
  <p:transition spd="med">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CA9D3F2-C3EE-9941-894F-0FFB67C0619F}"/>
              </a:ext>
            </a:extLst>
          </p:cNvPr>
          <p:cNvSpPr>
            <a:spLocks noGrp="1" noChangeArrowheads="1"/>
          </p:cNvSpPr>
          <p:nvPr>
            <p:ph type="title"/>
          </p:nvPr>
        </p:nvSpPr>
        <p:spPr/>
        <p:txBody>
          <a:bodyPr/>
          <a:lstStyle/>
          <a:p>
            <a:r>
              <a:rPr lang="en-US" altLang="en-US" dirty="0"/>
              <a:t>DI Explaining</a:t>
            </a:r>
          </a:p>
        </p:txBody>
      </p:sp>
      <p:sp>
        <p:nvSpPr>
          <p:cNvPr id="30723" name="Rectangle 3">
            <a:extLst>
              <a:ext uri="{FF2B5EF4-FFF2-40B4-BE49-F238E27FC236}">
                <a16:creationId xmlns:a16="http://schemas.microsoft.com/office/drawing/2014/main" id="{23B43187-DA0F-7B4A-B9B7-CC21049996AF}"/>
              </a:ext>
            </a:extLst>
          </p:cNvPr>
          <p:cNvSpPr>
            <a:spLocks noGrp="1" noChangeArrowheads="1"/>
          </p:cNvSpPr>
          <p:nvPr>
            <p:ph type="body" idx="1"/>
          </p:nvPr>
        </p:nvSpPr>
        <p:spPr/>
        <p:txBody>
          <a:bodyPr/>
          <a:lstStyle/>
          <a:p>
            <a:r>
              <a:rPr lang="en-US" altLang="en-US"/>
              <a:t>Defining terms</a:t>
            </a:r>
          </a:p>
          <a:p>
            <a:r>
              <a:rPr lang="en-US" altLang="en-US"/>
              <a:t>Use examples</a:t>
            </a:r>
          </a:p>
          <a:p>
            <a:pPr lvl="1"/>
            <a:r>
              <a:rPr lang="en-US" altLang="en-US"/>
              <a:t>Accurate</a:t>
            </a:r>
          </a:p>
          <a:p>
            <a:pPr lvl="1"/>
            <a:r>
              <a:rPr lang="en-US" altLang="en-US"/>
              <a:t>Concrete and fewer abstract</a:t>
            </a:r>
          </a:p>
          <a:p>
            <a:pPr lvl="1"/>
            <a:r>
              <a:rPr lang="en-US" altLang="en-US"/>
              <a:t>Student experiences</a:t>
            </a:r>
          </a:p>
          <a:p>
            <a:pPr lvl="1"/>
            <a:r>
              <a:rPr lang="en-US" altLang="en-US"/>
              <a:t>Personal examples</a:t>
            </a:r>
          </a:p>
        </p:txBody>
      </p:sp>
    </p:spTree>
    <p:extLst>
      <p:ext uri="{BB962C8B-B14F-4D97-AF65-F5344CB8AC3E}">
        <p14:creationId xmlns:p14="http://schemas.microsoft.com/office/powerpoint/2010/main" val="798309006"/>
      </p:ext>
    </p:extLst>
  </p:cSld>
  <p:clrMapOvr>
    <a:masterClrMapping/>
  </p:clrMapOvr>
  <p:transition spd="med">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537F0D3-3E5A-634C-93C6-83B23AD842CE}"/>
              </a:ext>
            </a:extLst>
          </p:cNvPr>
          <p:cNvSpPr>
            <a:spLocks noGrp="1" noChangeArrowheads="1"/>
          </p:cNvSpPr>
          <p:nvPr>
            <p:ph type="title"/>
          </p:nvPr>
        </p:nvSpPr>
        <p:spPr/>
        <p:txBody>
          <a:bodyPr/>
          <a:lstStyle/>
          <a:p>
            <a:r>
              <a:rPr lang="en-US" altLang="en-US" dirty="0"/>
              <a:t>DI Presenting</a:t>
            </a:r>
          </a:p>
        </p:txBody>
      </p:sp>
      <p:sp>
        <p:nvSpPr>
          <p:cNvPr id="32771" name="Rectangle 3">
            <a:extLst>
              <a:ext uri="{FF2B5EF4-FFF2-40B4-BE49-F238E27FC236}">
                <a16:creationId xmlns:a16="http://schemas.microsoft.com/office/drawing/2014/main" id="{3BC45B23-949D-8F4B-90A9-A59F334D1383}"/>
              </a:ext>
            </a:extLst>
          </p:cNvPr>
          <p:cNvSpPr>
            <a:spLocks noGrp="1" noChangeArrowheads="1"/>
          </p:cNvSpPr>
          <p:nvPr>
            <p:ph type="body" idx="1"/>
          </p:nvPr>
        </p:nvSpPr>
        <p:spPr>
          <a:xfrm>
            <a:off x="1042987" y="1517374"/>
            <a:ext cx="7643813" cy="3733800"/>
          </a:xfrm>
        </p:spPr>
        <p:txBody>
          <a:bodyPr/>
          <a:lstStyle/>
          <a:p>
            <a:pPr>
              <a:lnSpc>
                <a:spcPct val="90000"/>
              </a:lnSpc>
            </a:pPr>
            <a:r>
              <a:rPr lang="en-US" altLang="en-US" sz="2800" dirty="0"/>
              <a:t>Clarity/Enthusiasm</a:t>
            </a:r>
          </a:p>
          <a:p>
            <a:pPr>
              <a:lnSpc>
                <a:spcPct val="90000"/>
              </a:lnSpc>
            </a:pPr>
            <a:r>
              <a:rPr lang="en-US" altLang="en-US" sz="2800" dirty="0"/>
              <a:t>Avoid vagueness</a:t>
            </a:r>
          </a:p>
          <a:p>
            <a:pPr>
              <a:lnSpc>
                <a:spcPct val="90000"/>
              </a:lnSpc>
            </a:pPr>
            <a:r>
              <a:rPr lang="en-US" altLang="en-US" sz="2800" dirty="0"/>
              <a:t>Humor</a:t>
            </a:r>
          </a:p>
          <a:p>
            <a:pPr>
              <a:lnSpc>
                <a:spcPct val="90000"/>
              </a:lnSpc>
            </a:pPr>
            <a:r>
              <a:rPr lang="en-US" altLang="en-US" sz="2800" dirty="0"/>
              <a:t>Concepts per time</a:t>
            </a:r>
          </a:p>
          <a:p>
            <a:pPr>
              <a:lnSpc>
                <a:spcPct val="90000"/>
              </a:lnSpc>
            </a:pPr>
            <a:r>
              <a:rPr lang="en-US" altLang="en-US" sz="2800" dirty="0"/>
              <a:t>Immediate feedback</a:t>
            </a:r>
          </a:p>
          <a:p>
            <a:pPr lvl="1">
              <a:lnSpc>
                <a:spcPct val="90000"/>
              </a:lnSpc>
            </a:pPr>
            <a:r>
              <a:rPr lang="en-US" altLang="en-US" sz="2400" dirty="0"/>
              <a:t>frustration, confusion, misunderstanding</a:t>
            </a:r>
          </a:p>
          <a:p>
            <a:pPr>
              <a:lnSpc>
                <a:spcPct val="90000"/>
              </a:lnSpc>
            </a:pPr>
            <a:r>
              <a:rPr lang="en-US" altLang="en-US" sz="2800" dirty="0"/>
              <a:t>Mistakes and problems</a:t>
            </a:r>
          </a:p>
          <a:p>
            <a:pPr>
              <a:lnSpc>
                <a:spcPct val="90000"/>
              </a:lnSpc>
            </a:pPr>
            <a:r>
              <a:rPr lang="en-US" altLang="en-US" sz="2800" dirty="0"/>
              <a:t>20 minutes maximum</a:t>
            </a:r>
          </a:p>
        </p:txBody>
      </p:sp>
    </p:spTree>
    <p:extLst>
      <p:ext uri="{BB962C8B-B14F-4D97-AF65-F5344CB8AC3E}">
        <p14:creationId xmlns:p14="http://schemas.microsoft.com/office/powerpoint/2010/main" val="1241593808"/>
      </p:ext>
    </p:extLst>
  </p:cSld>
  <p:clrMapOvr>
    <a:masterClrMapping/>
  </p:clrMapOvr>
  <p:transition spd="med">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D074716-B399-1D4D-9CCD-836ABDC2109F}"/>
              </a:ext>
            </a:extLst>
          </p:cNvPr>
          <p:cNvSpPr>
            <a:spLocks noGrp="1" noChangeArrowheads="1"/>
          </p:cNvSpPr>
          <p:nvPr>
            <p:ph type="title"/>
          </p:nvPr>
        </p:nvSpPr>
        <p:spPr/>
        <p:txBody>
          <a:bodyPr/>
          <a:lstStyle/>
          <a:p>
            <a:r>
              <a:rPr lang="en-US" altLang="en-US" dirty="0"/>
              <a:t>DI Feedback</a:t>
            </a:r>
          </a:p>
        </p:txBody>
      </p:sp>
      <p:sp>
        <p:nvSpPr>
          <p:cNvPr id="39939" name="Rectangle 3">
            <a:extLst>
              <a:ext uri="{FF2B5EF4-FFF2-40B4-BE49-F238E27FC236}">
                <a16:creationId xmlns:a16="http://schemas.microsoft.com/office/drawing/2014/main" id="{609F5F1A-78C7-D148-82A5-F369EAA20777}"/>
              </a:ext>
            </a:extLst>
          </p:cNvPr>
          <p:cNvSpPr>
            <a:spLocks noGrp="1" noChangeArrowheads="1"/>
          </p:cNvSpPr>
          <p:nvPr>
            <p:ph type="body" idx="1"/>
          </p:nvPr>
        </p:nvSpPr>
        <p:spPr/>
        <p:txBody>
          <a:bodyPr/>
          <a:lstStyle/>
          <a:p>
            <a:r>
              <a:rPr lang="en-US" altLang="en-US" dirty="0"/>
              <a:t>On-going</a:t>
            </a:r>
          </a:p>
          <a:p>
            <a:r>
              <a:rPr lang="en-US" altLang="en-US" dirty="0"/>
              <a:t>Post assessment</a:t>
            </a:r>
          </a:p>
          <a:p>
            <a:r>
              <a:rPr lang="en-US" altLang="en-US" dirty="0"/>
              <a:t>Self-check</a:t>
            </a:r>
          </a:p>
        </p:txBody>
      </p:sp>
    </p:spTree>
    <p:extLst>
      <p:ext uri="{BB962C8B-B14F-4D97-AF65-F5344CB8AC3E}">
        <p14:creationId xmlns:p14="http://schemas.microsoft.com/office/powerpoint/2010/main" val="2185191743"/>
      </p:ext>
    </p:extLst>
  </p:cSld>
  <p:clrMapOvr>
    <a:masterClrMapping/>
  </p:clrMapOvr>
  <p:transition spd="med">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2A2D2-6EEC-F240-AE18-D68A5235995F}"/>
              </a:ext>
            </a:extLst>
          </p:cNvPr>
          <p:cNvSpPr>
            <a:spLocks noGrp="1"/>
          </p:cNvSpPr>
          <p:nvPr>
            <p:ph type="title"/>
          </p:nvPr>
        </p:nvSpPr>
        <p:spPr/>
        <p:txBody>
          <a:bodyPr>
            <a:normAutofit/>
          </a:bodyPr>
          <a:lstStyle/>
          <a:p>
            <a:r>
              <a:rPr lang="en-US" dirty="0"/>
              <a:t>Lecture and Retention</a:t>
            </a:r>
          </a:p>
        </p:txBody>
      </p:sp>
      <p:sp>
        <p:nvSpPr>
          <p:cNvPr id="3" name="Content Placeholder 2">
            <a:extLst>
              <a:ext uri="{FF2B5EF4-FFF2-40B4-BE49-F238E27FC236}">
                <a16:creationId xmlns:a16="http://schemas.microsoft.com/office/drawing/2014/main" id="{4145DED1-71E3-0040-BF63-EC3443BF09F9}"/>
              </a:ext>
            </a:extLst>
          </p:cNvPr>
          <p:cNvSpPr>
            <a:spLocks noGrp="1"/>
          </p:cNvSpPr>
          <p:nvPr>
            <p:ph idx="1"/>
          </p:nvPr>
        </p:nvSpPr>
        <p:spPr/>
        <p:txBody>
          <a:bodyPr/>
          <a:lstStyle/>
          <a:p>
            <a:r>
              <a:rPr lang="en-US" dirty="0"/>
              <a:t>The 10 principles of teaching for transfer</a:t>
            </a:r>
          </a:p>
          <a:p>
            <a:r>
              <a:rPr lang="en-US" dirty="0"/>
              <a:t>For our discussion:</a:t>
            </a:r>
          </a:p>
          <a:p>
            <a:pPr marL="457200" lvl="1" indent="0">
              <a:buNone/>
            </a:pPr>
            <a:r>
              <a:rPr lang="en-US" dirty="0"/>
              <a:t>4. Learning is based on prior knowledge</a:t>
            </a:r>
          </a:p>
          <a:p>
            <a:pPr marL="457200" lvl="1" indent="0">
              <a:buNone/>
            </a:pPr>
            <a:r>
              <a:rPr lang="en-US" dirty="0"/>
              <a:t>7. Lectures work better for learning assessed with recognition tests</a:t>
            </a:r>
          </a:p>
          <a:p>
            <a:pPr marL="457200" lvl="1" indent="0">
              <a:buNone/>
            </a:pPr>
            <a:r>
              <a:rPr lang="en-US" dirty="0"/>
              <a:t>9. Less is more</a:t>
            </a:r>
          </a:p>
        </p:txBody>
      </p:sp>
      <p:sp>
        <p:nvSpPr>
          <p:cNvPr id="4" name="TextBox 3">
            <a:extLst>
              <a:ext uri="{FF2B5EF4-FFF2-40B4-BE49-F238E27FC236}">
                <a16:creationId xmlns:a16="http://schemas.microsoft.com/office/drawing/2014/main" id="{EB43A541-CB65-8740-8656-9B56AE696BDE}"/>
              </a:ext>
            </a:extLst>
          </p:cNvPr>
          <p:cNvSpPr txBox="1"/>
          <p:nvPr/>
        </p:nvSpPr>
        <p:spPr>
          <a:xfrm>
            <a:off x="263007" y="5557349"/>
            <a:ext cx="8673547" cy="923330"/>
          </a:xfrm>
          <a:prstGeom prst="rect">
            <a:avLst/>
          </a:prstGeom>
          <a:noFill/>
        </p:spPr>
        <p:txBody>
          <a:bodyPr wrap="square" rtlCol="0">
            <a:spAutoFit/>
          </a:bodyPr>
          <a:lstStyle/>
          <a:p>
            <a:pPr marL="465138" indent="-465138"/>
            <a:r>
              <a:rPr lang="en-US" dirty="0" err="1">
                <a:latin typeface="Times" pitchFamily="2" charset="0"/>
              </a:rPr>
              <a:t>Halprern</a:t>
            </a:r>
            <a:r>
              <a:rPr lang="en-US" dirty="0">
                <a:latin typeface="Times" pitchFamily="2" charset="0"/>
              </a:rPr>
              <a:t>, D. F., &amp; </a:t>
            </a:r>
            <a:r>
              <a:rPr lang="en-US" dirty="0" err="1">
                <a:latin typeface="Times" pitchFamily="2" charset="0"/>
              </a:rPr>
              <a:t>Hakel</a:t>
            </a:r>
            <a:r>
              <a:rPr lang="en-US" dirty="0">
                <a:latin typeface="Times" pitchFamily="2" charset="0"/>
              </a:rPr>
              <a:t>, M. D. (2003). Applying the science of learning to the university and beyond: Teaching for long-term retention. </a:t>
            </a:r>
            <a:r>
              <a:rPr lang="en-US" i="1" dirty="0">
                <a:latin typeface="Times" pitchFamily="2" charset="0"/>
              </a:rPr>
              <a:t>Change: The magazine of Higher learning, 35</a:t>
            </a:r>
            <a:r>
              <a:rPr lang="en-US" dirty="0">
                <a:latin typeface="Times" pitchFamily="2" charset="0"/>
              </a:rPr>
              <a:t>(4), 36-41.</a:t>
            </a:r>
          </a:p>
        </p:txBody>
      </p:sp>
    </p:spTree>
    <p:extLst>
      <p:ext uri="{BB962C8B-B14F-4D97-AF65-F5344CB8AC3E}">
        <p14:creationId xmlns:p14="http://schemas.microsoft.com/office/powerpoint/2010/main" val="3559851794"/>
      </p:ext>
    </p:extLst>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are Presentations </a:t>
            </a:r>
            <a:br>
              <a:rPr lang="en-US" dirty="0"/>
            </a:br>
            <a:r>
              <a:rPr lang="en-US" dirty="0"/>
              <a:t>Sometimes Ineffective?</a:t>
            </a:r>
          </a:p>
        </p:txBody>
      </p:sp>
      <p:sp>
        <p:nvSpPr>
          <p:cNvPr id="3" name="Content Placeholder 2"/>
          <p:cNvSpPr>
            <a:spLocks noGrp="1"/>
          </p:cNvSpPr>
          <p:nvPr>
            <p:ph idx="1"/>
          </p:nvPr>
        </p:nvSpPr>
        <p:spPr>
          <a:xfrm>
            <a:off x="825500" y="2006600"/>
            <a:ext cx="8229600" cy="4525963"/>
          </a:xfrm>
        </p:spPr>
        <p:txBody>
          <a:bodyPr/>
          <a:lstStyle/>
          <a:p>
            <a:r>
              <a:rPr lang="en-US" dirty="0"/>
              <a:t>Not paying attention to what the audience expects</a:t>
            </a:r>
          </a:p>
          <a:p>
            <a:r>
              <a:rPr lang="en-US" dirty="0"/>
              <a:t>Poor presentation design</a:t>
            </a:r>
          </a:p>
          <a:p>
            <a:pPr lvl="1"/>
            <a:r>
              <a:rPr lang="en-US" dirty="0"/>
              <a:t>Content</a:t>
            </a:r>
          </a:p>
          <a:p>
            <a:pPr lvl="1"/>
            <a:r>
              <a:rPr lang="en-US" dirty="0"/>
              <a:t>Style</a:t>
            </a:r>
          </a:p>
          <a:p>
            <a:r>
              <a:rPr lang="en-US" dirty="0"/>
              <a:t>Unprofessional delivery</a:t>
            </a:r>
          </a:p>
        </p:txBody>
      </p:sp>
    </p:spTree>
    <p:extLst>
      <p:ext uri="{BB962C8B-B14F-4D97-AF65-F5344CB8AC3E}">
        <p14:creationId xmlns:p14="http://schemas.microsoft.com/office/powerpoint/2010/main" val="1282494568"/>
      </p:ext>
    </p:extLst>
  </p:cSld>
  <p:clrMapOvr>
    <a:masterClrMapping/>
  </p:clrMapOvr>
  <p:transition spd="med">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id="{9471F6A6-9E7C-D348-B13D-173E0DD29630}"/>
              </a:ext>
            </a:extLst>
          </p:cNvPr>
          <p:cNvSpPr/>
          <p:nvPr/>
        </p:nvSpPr>
        <p:spPr>
          <a:xfrm>
            <a:off x="1707355" y="2990851"/>
            <a:ext cx="171450" cy="928687"/>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9103CA61-C52F-B243-B282-715CA778AF8B}"/>
              </a:ext>
            </a:extLst>
          </p:cNvPr>
          <p:cNvSpPr/>
          <p:nvPr/>
        </p:nvSpPr>
        <p:spPr>
          <a:xfrm>
            <a:off x="1850229" y="2990851"/>
            <a:ext cx="171450" cy="928687"/>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6FFA6A2D-A597-6948-B527-BAD0C3CD0E9A}"/>
              </a:ext>
            </a:extLst>
          </p:cNvPr>
          <p:cNvSpPr/>
          <p:nvPr/>
        </p:nvSpPr>
        <p:spPr>
          <a:xfrm>
            <a:off x="1993103" y="2990851"/>
            <a:ext cx="171450" cy="928687"/>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B8424E9D-A873-5045-93CA-575D91B22232}"/>
              </a:ext>
            </a:extLst>
          </p:cNvPr>
          <p:cNvSpPr/>
          <p:nvPr/>
        </p:nvSpPr>
        <p:spPr>
          <a:xfrm>
            <a:off x="2135976" y="2990851"/>
            <a:ext cx="171450" cy="928687"/>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FA25BB6-7419-074B-8A1D-F2258B0BFEC9}"/>
              </a:ext>
            </a:extLst>
          </p:cNvPr>
          <p:cNvSpPr/>
          <p:nvPr/>
        </p:nvSpPr>
        <p:spPr>
          <a:xfrm>
            <a:off x="2221705" y="2557464"/>
            <a:ext cx="1385889" cy="136207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DED610-74F3-2A46-9A5C-ED9E7AA9C445}"/>
              </a:ext>
            </a:extLst>
          </p:cNvPr>
          <p:cNvSpPr/>
          <p:nvPr/>
        </p:nvSpPr>
        <p:spPr>
          <a:xfrm>
            <a:off x="3579017" y="3533776"/>
            <a:ext cx="428624" cy="38576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6186AA-B2A9-D34E-9CAC-2D1DFEC1B1E3}"/>
              </a:ext>
            </a:extLst>
          </p:cNvPr>
          <p:cNvSpPr/>
          <p:nvPr/>
        </p:nvSpPr>
        <p:spPr>
          <a:xfrm>
            <a:off x="4007644" y="2557464"/>
            <a:ext cx="1128712" cy="136207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22C0F2-00B4-F747-960B-04810BD8DD92}"/>
              </a:ext>
            </a:extLst>
          </p:cNvPr>
          <p:cNvSpPr/>
          <p:nvPr/>
        </p:nvSpPr>
        <p:spPr>
          <a:xfrm>
            <a:off x="5107780" y="3533776"/>
            <a:ext cx="428624" cy="38576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D79C3FA-F3CE-7542-8A20-359597E1512B}"/>
              </a:ext>
            </a:extLst>
          </p:cNvPr>
          <p:cNvSpPr/>
          <p:nvPr/>
        </p:nvSpPr>
        <p:spPr>
          <a:xfrm>
            <a:off x="5522119" y="2557464"/>
            <a:ext cx="714373" cy="136207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2DFD74-8062-D343-B111-BD72FC9C2099}"/>
              </a:ext>
            </a:extLst>
          </p:cNvPr>
          <p:cNvSpPr/>
          <p:nvPr/>
        </p:nvSpPr>
        <p:spPr>
          <a:xfrm>
            <a:off x="6236492" y="3533776"/>
            <a:ext cx="428624" cy="38576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CE1E00-3D5F-4143-AA7F-47EB815E1DD9}"/>
              </a:ext>
            </a:extLst>
          </p:cNvPr>
          <p:cNvSpPr/>
          <p:nvPr/>
        </p:nvSpPr>
        <p:spPr>
          <a:xfrm>
            <a:off x="6650833" y="2557464"/>
            <a:ext cx="457198" cy="136207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AED6B3-8236-2244-830B-071EE942CA30}"/>
              </a:ext>
            </a:extLst>
          </p:cNvPr>
          <p:cNvSpPr/>
          <p:nvPr/>
        </p:nvSpPr>
        <p:spPr>
          <a:xfrm>
            <a:off x="7093742" y="3533776"/>
            <a:ext cx="428624" cy="38576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8D7B8C-59B1-224C-84E1-2B37ED3B1C0F}"/>
              </a:ext>
            </a:extLst>
          </p:cNvPr>
          <p:cNvSpPr/>
          <p:nvPr/>
        </p:nvSpPr>
        <p:spPr>
          <a:xfrm>
            <a:off x="7493795" y="2557464"/>
            <a:ext cx="271460" cy="136207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66A3F23-2DE0-AC40-98A3-0BAF4A75B467}"/>
              </a:ext>
            </a:extLst>
          </p:cNvPr>
          <p:cNvCxnSpPr/>
          <p:nvPr/>
        </p:nvCxnSpPr>
        <p:spPr>
          <a:xfrm>
            <a:off x="1578767" y="3919538"/>
            <a:ext cx="69437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4C3B50F-A9B3-284F-A673-F19CE9941460}"/>
              </a:ext>
            </a:extLst>
          </p:cNvPr>
          <p:cNvCxnSpPr/>
          <p:nvPr/>
        </p:nvCxnSpPr>
        <p:spPr>
          <a:xfrm flipV="1">
            <a:off x="1578767" y="2019301"/>
            <a:ext cx="0" cy="1900236"/>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7A9452D-C9FB-5F42-9F7C-3E72C252E30F}"/>
              </a:ext>
            </a:extLst>
          </p:cNvPr>
          <p:cNvSpPr txBox="1"/>
          <p:nvPr/>
        </p:nvSpPr>
        <p:spPr>
          <a:xfrm rot="16200000">
            <a:off x="363467" y="2853186"/>
            <a:ext cx="1849096" cy="369332"/>
          </a:xfrm>
          <a:prstGeom prst="rect">
            <a:avLst/>
          </a:prstGeom>
          <a:noFill/>
        </p:spPr>
        <p:txBody>
          <a:bodyPr wrap="none" rtlCol="0">
            <a:spAutoFit/>
          </a:bodyPr>
          <a:lstStyle/>
          <a:p>
            <a:r>
              <a:rPr lang="en-US" dirty="0"/>
              <a:t>Level of Attention</a:t>
            </a:r>
          </a:p>
        </p:txBody>
      </p:sp>
      <p:cxnSp>
        <p:nvCxnSpPr>
          <p:cNvPr id="24" name="Straight Connector 23">
            <a:extLst>
              <a:ext uri="{FF2B5EF4-FFF2-40B4-BE49-F238E27FC236}">
                <a16:creationId xmlns:a16="http://schemas.microsoft.com/office/drawing/2014/main" id="{92402243-1106-EA4B-8C1D-7181B60D6F98}"/>
              </a:ext>
            </a:extLst>
          </p:cNvPr>
          <p:cNvCxnSpPr/>
          <p:nvPr/>
        </p:nvCxnSpPr>
        <p:spPr>
          <a:xfrm>
            <a:off x="2193129" y="4119563"/>
            <a:ext cx="0" cy="1385888"/>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579E9CE-1FCE-5A40-853A-CE7FBE4D44D9}"/>
              </a:ext>
            </a:extLst>
          </p:cNvPr>
          <p:cNvSpPr txBox="1"/>
          <p:nvPr/>
        </p:nvSpPr>
        <p:spPr>
          <a:xfrm>
            <a:off x="471733" y="4525058"/>
            <a:ext cx="1592808" cy="646331"/>
          </a:xfrm>
          <a:prstGeom prst="rect">
            <a:avLst/>
          </a:prstGeom>
          <a:noFill/>
        </p:spPr>
        <p:txBody>
          <a:bodyPr wrap="none" rtlCol="0">
            <a:spAutoFit/>
          </a:bodyPr>
          <a:lstStyle/>
          <a:p>
            <a:pPr algn="ctr"/>
            <a:r>
              <a:rPr lang="en-US" dirty="0"/>
              <a:t>Settling Down</a:t>
            </a:r>
            <a:br>
              <a:rPr lang="en-US" dirty="0"/>
            </a:br>
            <a:r>
              <a:rPr lang="en-US" dirty="0"/>
              <a:t>3 or 5 minutes</a:t>
            </a:r>
          </a:p>
        </p:txBody>
      </p:sp>
      <p:cxnSp>
        <p:nvCxnSpPr>
          <p:cNvPr id="26" name="Straight Connector 25">
            <a:extLst>
              <a:ext uri="{FF2B5EF4-FFF2-40B4-BE49-F238E27FC236}">
                <a16:creationId xmlns:a16="http://schemas.microsoft.com/office/drawing/2014/main" id="{6D566951-CAF7-D34A-893A-1B01871216A2}"/>
              </a:ext>
            </a:extLst>
          </p:cNvPr>
          <p:cNvCxnSpPr>
            <a:cxnSpLocks/>
          </p:cNvCxnSpPr>
          <p:nvPr/>
        </p:nvCxnSpPr>
        <p:spPr>
          <a:xfrm>
            <a:off x="3607591" y="4119563"/>
            <a:ext cx="0" cy="405495"/>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75A6501A-FE21-7949-A517-DA2D0D2D9125}"/>
              </a:ext>
            </a:extLst>
          </p:cNvPr>
          <p:cNvSpPr txBox="1"/>
          <p:nvPr/>
        </p:nvSpPr>
        <p:spPr>
          <a:xfrm>
            <a:off x="2628500" y="4725082"/>
            <a:ext cx="1901033" cy="646331"/>
          </a:xfrm>
          <a:prstGeom prst="rect">
            <a:avLst/>
          </a:prstGeom>
          <a:noFill/>
        </p:spPr>
        <p:txBody>
          <a:bodyPr wrap="none" rtlCol="0">
            <a:spAutoFit/>
          </a:bodyPr>
          <a:lstStyle/>
          <a:p>
            <a:pPr algn="ctr"/>
            <a:r>
              <a:rPr lang="en-US" dirty="0"/>
              <a:t>Lapse of Attention</a:t>
            </a:r>
            <a:br>
              <a:rPr lang="en-US" dirty="0"/>
            </a:br>
            <a:r>
              <a:rPr lang="en-US" dirty="0"/>
              <a:t>10 to 18 minutes</a:t>
            </a:r>
          </a:p>
        </p:txBody>
      </p:sp>
      <p:sp>
        <p:nvSpPr>
          <p:cNvPr id="30" name="TextBox 29">
            <a:extLst>
              <a:ext uri="{FF2B5EF4-FFF2-40B4-BE49-F238E27FC236}">
                <a16:creationId xmlns:a16="http://schemas.microsoft.com/office/drawing/2014/main" id="{4CBD3FA7-3F62-CB40-AFFF-C329A04F41FB}"/>
              </a:ext>
            </a:extLst>
          </p:cNvPr>
          <p:cNvSpPr txBox="1"/>
          <p:nvPr/>
        </p:nvSpPr>
        <p:spPr>
          <a:xfrm>
            <a:off x="4572000" y="4098473"/>
            <a:ext cx="2101153" cy="646331"/>
          </a:xfrm>
          <a:prstGeom prst="rect">
            <a:avLst/>
          </a:prstGeom>
          <a:noFill/>
        </p:spPr>
        <p:txBody>
          <a:bodyPr wrap="none" rtlCol="0">
            <a:spAutoFit/>
          </a:bodyPr>
          <a:lstStyle/>
          <a:p>
            <a:pPr algn="ctr"/>
            <a:r>
              <a:rPr lang="en-US" dirty="0"/>
              <a:t>Increasingly Shorter </a:t>
            </a:r>
            <a:br>
              <a:rPr lang="en-US" dirty="0"/>
            </a:br>
            <a:r>
              <a:rPr lang="en-US" dirty="0"/>
              <a:t>Periods of Attention</a:t>
            </a:r>
          </a:p>
        </p:txBody>
      </p:sp>
      <p:cxnSp>
        <p:nvCxnSpPr>
          <p:cNvPr id="31" name="Straight Connector 30">
            <a:extLst>
              <a:ext uri="{FF2B5EF4-FFF2-40B4-BE49-F238E27FC236}">
                <a16:creationId xmlns:a16="http://schemas.microsoft.com/office/drawing/2014/main" id="{A9B8225A-9841-974B-BCA0-E6976950C0D0}"/>
              </a:ext>
            </a:extLst>
          </p:cNvPr>
          <p:cNvCxnSpPr/>
          <p:nvPr/>
        </p:nvCxnSpPr>
        <p:spPr>
          <a:xfrm>
            <a:off x="7629525" y="4032138"/>
            <a:ext cx="0" cy="1385888"/>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E1E1389-4AC5-8549-93AF-3696E5BF37B9}"/>
              </a:ext>
            </a:extLst>
          </p:cNvPr>
          <p:cNvSpPr txBox="1"/>
          <p:nvPr/>
        </p:nvSpPr>
        <p:spPr>
          <a:xfrm>
            <a:off x="6693696" y="5530625"/>
            <a:ext cx="1540999" cy="646331"/>
          </a:xfrm>
          <a:prstGeom prst="rect">
            <a:avLst/>
          </a:prstGeom>
          <a:noFill/>
        </p:spPr>
        <p:txBody>
          <a:bodyPr wrap="none" rtlCol="0">
            <a:spAutoFit/>
          </a:bodyPr>
          <a:lstStyle/>
          <a:p>
            <a:r>
              <a:rPr lang="en-US" dirty="0"/>
              <a:t>End of Lecture</a:t>
            </a:r>
            <a:br>
              <a:rPr lang="en-US" dirty="0"/>
            </a:br>
            <a:r>
              <a:rPr lang="en-US" dirty="0"/>
              <a:t>3 to 4 minutes</a:t>
            </a:r>
          </a:p>
        </p:txBody>
      </p:sp>
      <p:sp>
        <p:nvSpPr>
          <p:cNvPr id="33" name="TextBox 32">
            <a:extLst>
              <a:ext uri="{FF2B5EF4-FFF2-40B4-BE49-F238E27FC236}">
                <a16:creationId xmlns:a16="http://schemas.microsoft.com/office/drawing/2014/main" id="{FD1A7AB6-A744-DF40-851A-3D30AFE20A71}"/>
              </a:ext>
            </a:extLst>
          </p:cNvPr>
          <p:cNvSpPr txBox="1"/>
          <p:nvPr/>
        </p:nvSpPr>
        <p:spPr>
          <a:xfrm>
            <a:off x="700087" y="385763"/>
            <a:ext cx="6858003" cy="646331"/>
          </a:xfrm>
          <a:prstGeom prst="rect">
            <a:avLst/>
          </a:prstGeom>
          <a:noFill/>
        </p:spPr>
        <p:txBody>
          <a:bodyPr wrap="square" rtlCol="0">
            <a:spAutoFit/>
          </a:bodyPr>
          <a:lstStyle/>
          <a:p>
            <a:pPr marL="412750" indent="-412750"/>
            <a:r>
              <a:rPr lang="en-US" dirty="0">
                <a:latin typeface="Times" pitchFamily="2" charset="0"/>
              </a:rPr>
              <a:t>Johnstone, A. H., &amp; Percival, F. (1976). Attention breaks in lectures. </a:t>
            </a:r>
            <a:r>
              <a:rPr lang="en-US" i="1" dirty="0">
                <a:latin typeface="Times" pitchFamily="2" charset="0"/>
              </a:rPr>
              <a:t>Education in Chemistry, 13, </a:t>
            </a:r>
            <a:r>
              <a:rPr lang="en-US" dirty="0">
                <a:latin typeface="Times" pitchFamily="2" charset="0"/>
              </a:rPr>
              <a:t>49-50.</a:t>
            </a:r>
          </a:p>
        </p:txBody>
      </p:sp>
    </p:spTree>
    <p:extLst>
      <p:ext uri="{BB962C8B-B14F-4D97-AF65-F5344CB8AC3E}">
        <p14:creationId xmlns:p14="http://schemas.microsoft.com/office/powerpoint/2010/main" val="69866592"/>
      </p:ext>
    </p:extLst>
  </p:cSld>
  <p:clrMapOvr>
    <a:masterClrMapping/>
  </p:clrMapOvr>
  <p:transition spd="med">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3 Questions</a:t>
            </a:r>
          </a:p>
        </p:txBody>
      </p:sp>
      <p:sp>
        <p:nvSpPr>
          <p:cNvPr id="3" name="Content Placeholder 2"/>
          <p:cNvSpPr>
            <a:spLocks noGrp="1"/>
          </p:cNvSpPr>
          <p:nvPr>
            <p:ph idx="1"/>
          </p:nvPr>
        </p:nvSpPr>
        <p:spPr>
          <a:xfrm>
            <a:off x="628650" y="1825625"/>
            <a:ext cx="8159090" cy="4351338"/>
          </a:xfrm>
        </p:spPr>
        <p:txBody>
          <a:bodyPr>
            <a:normAutofit/>
          </a:bodyPr>
          <a:lstStyle/>
          <a:p>
            <a:r>
              <a:rPr lang="en-US" dirty="0"/>
              <a:t>What does my audience expect in my presentation?</a:t>
            </a:r>
          </a:p>
          <a:p>
            <a:r>
              <a:rPr lang="en-US" dirty="0"/>
              <a:t>What do I need to present?</a:t>
            </a:r>
          </a:p>
          <a:p>
            <a:r>
              <a:rPr lang="en-US" dirty="0"/>
              <a:t>How should I present it?</a:t>
            </a:r>
          </a:p>
        </p:txBody>
      </p:sp>
    </p:spTree>
    <p:extLst>
      <p:ext uri="{BB962C8B-B14F-4D97-AF65-F5344CB8AC3E}">
        <p14:creationId xmlns:p14="http://schemas.microsoft.com/office/powerpoint/2010/main" val="831341813"/>
      </p:ext>
    </p:extLst>
  </p:cSld>
  <p:clrMapOvr>
    <a:masterClrMapping/>
  </p:clrMapOvr>
  <p:transition>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0431" y="2404155"/>
            <a:ext cx="7191910" cy="8740854"/>
          </a:xfrm>
          <a:prstGeom prst="rect">
            <a:avLst/>
          </a:prstGeom>
          <a:noFill/>
        </p:spPr>
        <p:txBody>
          <a:bodyPr wrap="square" rtlCol="0">
            <a:spAutoFit/>
          </a:bodyPr>
          <a:lstStyle/>
          <a:p>
            <a:r>
              <a:rPr lang="en-US" sz="2800" dirty="0">
                <a:latin typeface="Times" charset="0"/>
                <a:ea typeface="Times" charset="0"/>
                <a:cs typeface="Times" charset="0"/>
              </a:rPr>
              <a:t>Lecture</a:t>
            </a:r>
          </a:p>
          <a:p>
            <a:pPr lvl="1"/>
            <a:r>
              <a:rPr lang="en-US" sz="2400" dirty="0">
                <a:latin typeface="Times" charset="0"/>
                <a:ea typeface="Times" charset="0"/>
                <a:cs typeface="Times" charset="0"/>
              </a:rPr>
              <a:t>To sit passively and to be told in a comprehensive and organized manner about something that is probably new to me.</a:t>
            </a:r>
          </a:p>
          <a:p>
            <a:pPr lvl="1"/>
            <a:endParaRPr lang="en-US" sz="2400" dirty="0">
              <a:latin typeface="Times" charset="0"/>
              <a:ea typeface="Times" charset="0"/>
              <a:cs typeface="Times" charset="0"/>
            </a:endParaRPr>
          </a:p>
          <a:p>
            <a:r>
              <a:rPr lang="en-US" sz="2800" dirty="0">
                <a:latin typeface="Times" charset="0"/>
                <a:ea typeface="Times" charset="0"/>
                <a:cs typeface="Times" charset="0"/>
              </a:rPr>
              <a:t>Research conference presentation</a:t>
            </a:r>
          </a:p>
          <a:p>
            <a:pPr lvl="1"/>
            <a:r>
              <a:rPr lang="en-US" sz="2400" dirty="0">
                <a:latin typeface="Times" charset="0"/>
                <a:ea typeface="Times" charset="0"/>
                <a:cs typeface="Times" charset="0"/>
              </a:rPr>
              <a:t>To probably sit passively and be told in an abbreviated but clear manner about the results of a new study. I may leave if I want. I may ask questions.</a:t>
            </a:r>
          </a:p>
          <a:p>
            <a:pPr lvl="1"/>
            <a:endParaRPr lang="en-US" sz="2000" dirty="0">
              <a:latin typeface="Times" charset="0"/>
              <a:ea typeface="Times" charset="0"/>
              <a:cs typeface="Times" charset="0"/>
            </a:endParaRPr>
          </a:p>
          <a:p>
            <a:pPr lvl="1"/>
            <a:endParaRPr lang="en-US" sz="2400" dirty="0">
              <a:latin typeface="Times" charset="0"/>
              <a:ea typeface="Times" charset="0"/>
              <a:cs typeface="Times" charset="0"/>
            </a:endParaRPr>
          </a:p>
          <a:p>
            <a:pPr lvl="1"/>
            <a:endParaRPr lang="en-US" sz="2400" dirty="0">
              <a:latin typeface="Times" charset="0"/>
              <a:ea typeface="Times" charset="0"/>
              <a:cs typeface="Times" charset="0"/>
            </a:endParaRPr>
          </a:p>
          <a:p>
            <a:pPr lvl="1"/>
            <a:endParaRPr lang="en-US" sz="2400" dirty="0">
              <a:latin typeface="Times" charset="0"/>
              <a:ea typeface="Times" charset="0"/>
              <a:cs typeface="Times" charset="0"/>
            </a:endParaRPr>
          </a:p>
          <a:p>
            <a:pPr lvl="1"/>
            <a:endParaRPr lang="en-US" sz="2400" dirty="0">
              <a:latin typeface="Times" charset="0"/>
              <a:ea typeface="Times" charset="0"/>
              <a:cs typeface="Times" charset="0"/>
            </a:endParaRPr>
          </a:p>
          <a:p>
            <a:pPr lvl="1"/>
            <a:endParaRPr lang="en-US" sz="2400" dirty="0">
              <a:latin typeface="Times" charset="0"/>
              <a:ea typeface="Times" charset="0"/>
              <a:cs typeface="Times" charset="0"/>
            </a:endParaRPr>
          </a:p>
          <a:p>
            <a:r>
              <a:rPr lang="en-US" sz="2800" dirty="0">
                <a:latin typeface="Times" charset="0"/>
                <a:ea typeface="Times" charset="0"/>
                <a:cs typeface="Times" charset="0"/>
              </a:rPr>
              <a:t>Proposal defense</a:t>
            </a:r>
          </a:p>
          <a:p>
            <a:pPr lvl="1"/>
            <a:r>
              <a:rPr lang="en-US" sz="2400" dirty="0">
                <a:latin typeface="Times" charset="0"/>
                <a:ea typeface="Times" charset="0"/>
                <a:cs typeface="Times" charset="0"/>
              </a:rPr>
              <a:t>To participate as an expert in either the content or methodology of the suggested study.</a:t>
            </a:r>
          </a:p>
          <a:p>
            <a:pPr lvl="1"/>
            <a:r>
              <a:rPr lang="en-US" sz="2400" dirty="0">
                <a:latin typeface="Times" charset="0"/>
                <a:ea typeface="Times" charset="0"/>
                <a:cs typeface="Times" charset="0"/>
              </a:rPr>
              <a:t>To engage in a discussion with not only the presenter but other audience participants.</a:t>
            </a:r>
          </a:p>
          <a:p>
            <a:endParaRPr lang="en-US" sz="2800" dirty="0">
              <a:latin typeface="Times" charset="0"/>
              <a:ea typeface="Times" charset="0"/>
              <a:cs typeface="Times" charset="0"/>
            </a:endParaRPr>
          </a:p>
          <a:p>
            <a:endParaRPr lang="en-US" sz="2800" dirty="0">
              <a:latin typeface="Times" charset="0"/>
              <a:ea typeface="Times" charset="0"/>
              <a:cs typeface="Times" charset="0"/>
            </a:endParaRPr>
          </a:p>
          <a:p>
            <a:endParaRPr lang="en-US" dirty="0">
              <a:latin typeface="Times" charset="0"/>
              <a:ea typeface="Times" charset="0"/>
              <a:cs typeface="Times" charset="0"/>
            </a:endParaRPr>
          </a:p>
        </p:txBody>
      </p:sp>
      <p:sp>
        <p:nvSpPr>
          <p:cNvPr id="6" name="Rectangle 5"/>
          <p:cNvSpPr/>
          <p:nvPr/>
        </p:nvSpPr>
        <p:spPr>
          <a:xfrm>
            <a:off x="0" y="2"/>
            <a:ext cx="9144000" cy="2404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What does my audience expect in my presentation? </a:t>
            </a:r>
          </a:p>
        </p:txBody>
      </p:sp>
    </p:spTree>
    <p:extLst>
      <p:ext uri="{BB962C8B-B14F-4D97-AF65-F5344CB8AC3E}">
        <p14:creationId xmlns:p14="http://schemas.microsoft.com/office/powerpoint/2010/main" val="211722781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1.48148E-6 L -0.00104 -0.79167 " pathEditMode="relative" rAng="0" ptsTypes="AA">
                                      <p:cBhvr>
                                        <p:cTn id="6" dur="750" fill="hold"/>
                                        <p:tgtEl>
                                          <p:spTgt spid="5"/>
                                        </p:tgtEl>
                                        <p:attrNameLst>
                                          <p:attrName>ppt_x</p:attrName>
                                          <p:attrName>ppt_y</p:attrName>
                                        </p:attrNameLst>
                                      </p:cBhvr>
                                      <p:rCtr x="-52" y="-39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0431" y="2404155"/>
            <a:ext cx="7191910" cy="10741402"/>
          </a:xfrm>
          <a:prstGeom prst="rect">
            <a:avLst/>
          </a:prstGeom>
          <a:noFill/>
        </p:spPr>
        <p:txBody>
          <a:bodyPr wrap="square" rtlCol="0">
            <a:spAutoFit/>
          </a:bodyPr>
          <a:lstStyle/>
          <a:p>
            <a:r>
              <a:rPr lang="en-US" sz="2800" dirty="0">
                <a:latin typeface="Times" charset="0"/>
                <a:ea typeface="Times" charset="0"/>
                <a:cs typeface="Times" charset="0"/>
              </a:rPr>
              <a:t>Lecture</a:t>
            </a:r>
          </a:p>
          <a:p>
            <a:pPr lvl="1"/>
            <a:r>
              <a:rPr lang="en-US" sz="2400" dirty="0">
                <a:latin typeface="Times" charset="0"/>
                <a:ea typeface="Times" charset="0"/>
                <a:cs typeface="Times" charset="0"/>
              </a:rPr>
              <a:t>A comprehensive and organized body of material probably supported by graphic reinforcement.</a:t>
            </a:r>
          </a:p>
          <a:p>
            <a:pPr lvl="1"/>
            <a:endParaRPr lang="en-US" sz="2400" dirty="0">
              <a:latin typeface="Times" charset="0"/>
              <a:ea typeface="Times" charset="0"/>
              <a:cs typeface="Times" charset="0"/>
            </a:endParaRPr>
          </a:p>
          <a:p>
            <a:r>
              <a:rPr lang="en-US" sz="2800" dirty="0">
                <a:latin typeface="Times" charset="0"/>
                <a:ea typeface="Times" charset="0"/>
                <a:cs typeface="Times" charset="0"/>
              </a:rPr>
              <a:t>Conference presentation</a:t>
            </a:r>
          </a:p>
          <a:p>
            <a:pPr lvl="1"/>
            <a:r>
              <a:rPr lang="en-US" sz="2400" dirty="0">
                <a:latin typeface="Times" charset="0"/>
                <a:ea typeface="Times" charset="0"/>
                <a:cs typeface="Times" charset="0"/>
              </a:rPr>
              <a:t>A concise description of the study design and results supported by graphic reinforcement.</a:t>
            </a:r>
          </a:p>
          <a:p>
            <a:pPr lvl="1"/>
            <a:r>
              <a:rPr lang="en-US" sz="2400" dirty="0">
                <a:latin typeface="Times" charset="0"/>
                <a:ea typeface="Times" charset="0"/>
                <a:cs typeface="Times" charset="0"/>
              </a:rPr>
              <a:t>Information about how listeners can find out more if they want.</a:t>
            </a:r>
          </a:p>
          <a:p>
            <a:pPr lvl="1"/>
            <a:endParaRPr lang="en-US" sz="2800" dirty="0">
              <a:latin typeface="Times" charset="0"/>
              <a:ea typeface="Times" charset="0"/>
              <a:cs typeface="Times" charset="0"/>
            </a:endParaRPr>
          </a:p>
          <a:p>
            <a:pPr lvl="1"/>
            <a:endParaRPr lang="en-US" sz="2800" dirty="0">
              <a:latin typeface="Times" charset="0"/>
              <a:ea typeface="Times" charset="0"/>
              <a:cs typeface="Times" charset="0"/>
            </a:endParaRPr>
          </a:p>
          <a:p>
            <a:pPr lvl="1"/>
            <a:endParaRPr lang="en-US" sz="2800" dirty="0">
              <a:latin typeface="Times" charset="0"/>
              <a:ea typeface="Times" charset="0"/>
              <a:cs typeface="Times" charset="0"/>
            </a:endParaRPr>
          </a:p>
          <a:p>
            <a:pPr lvl="1"/>
            <a:endParaRPr lang="en-US" sz="2800" dirty="0">
              <a:latin typeface="Times" charset="0"/>
              <a:ea typeface="Times" charset="0"/>
              <a:cs typeface="Times" charset="0"/>
            </a:endParaRPr>
          </a:p>
          <a:p>
            <a:pPr lvl="1"/>
            <a:endParaRPr lang="en-US" sz="2800" dirty="0">
              <a:latin typeface="Times" charset="0"/>
              <a:ea typeface="Times" charset="0"/>
              <a:cs typeface="Times" charset="0"/>
            </a:endParaRPr>
          </a:p>
          <a:p>
            <a:r>
              <a:rPr lang="en-US" sz="2800" dirty="0">
                <a:latin typeface="Times" charset="0"/>
                <a:ea typeface="Times" charset="0"/>
                <a:cs typeface="Times" charset="0"/>
              </a:rPr>
              <a:t>Proposal defense</a:t>
            </a:r>
          </a:p>
          <a:p>
            <a:pPr lvl="1"/>
            <a:r>
              <a:rPr lang="en-US" sz="2400" dirty="0">
                <a:latin typeface="Times" charset="0"/>
                <a:ea typeface="Times" charset="0"/>
                <a:cs typeface="Times" charset="0"/>
              </a:rPr>
              <a:t>Whatever your chair says to present but </a:t>
            </a:r>
            <a:br>
              <a:rPr lang="en-US" sz="2400" dirty="0">
                <a:latin typeface="Times" charset="0"/>
                <a:ea typeface="Times" charset="0"/>
                <a:cs typeface="Times" charset="0"/>
              </a:rPr>
            </a:br>
            <a:r>
              <a:rPr lang="en-US" sz="2400" dirty="0">
                <a:latin typeface="Times" charset="0"/>
                <a:ea typeface="Times" charset="0"/>
                <a:cs typeface="Times" charset="0"/>
              </a:rPr>
              <a:t>probably the following:</a:t>
            </a:r>
          </a:p>
          <a:p>
            <a:pPr marL="800100" lvl="1" indent="-342900">
              <a:buFont typeface="Arial" charset="0"/>
              <a:buChar char="•"/>
            </a:pPr>
            <a:r>
              <a:rPr lang="en-US" sz="2400" dirty="0">
                <a:latin typeface="Times" charset="0"/>
                <a:ea typeface="Times" charset="0"/>
                <a:cs typeface="Times" charset="0"/>
              </a:rPr>
              <a:t>The problem statement</a:t>
            </a:r>
          </a:p>
          <a:p>
            <a:pPr marL="800100" lvl="1" indent="-342900">
              <a:buFont typeface="Arial" charset="0"/>
              <a:buChar char="•"/>
            </a:pPr>
            <a:r>
              <a:rPr lang="en-US" sz="2400" dirty="0">
                <a:latin typeface="Times" charset="0"/>
                <a:ea typeface="Times" charset="0"/>
                <a:cs typeface="Times" charset="0"/>
              </a:rPr>
              <a:t>A description of why this is worth studying</a:t>
            </a:r>
          </a:p>
          <a:p>
            <a:pPr marL="800100" lvl="1" indent="-342900">
              <a:buFont typeface="Arial" charset="0"/>
              <a:buChar char="•"/>
            </a:pPr>
            <a:r>
              <a:rPr lang="en-US" sz="2400" dirty="0">
                <a:latin typeface="Times" charset="0"/>
                <a:ea typeface="Times" charset="0"/>
                <a:cs typeface="Times" charset="0"/>
              </a:rPr>
              <a:t>An organized but condensed review of the literature</a:t>
            </a:r>
          </a:p>
          <a:p>
            <a:pPr marL="800100" lvl="1" indent="-342900">
              <a:buFont typeface="Arial" charset="0"/>
              <a:buChar char="•"/>
            </a:pPr>
            <a:r>
              <a:rPr lang="en-US" sz="2400" dirty="0">
                <a:latin typeface="Times" charset="0"/>
                <a:ea typeface="Times" charset="0"/>
                <a:cs typeface="Times" charset="0"/>
              </a:rPr>
              <a:t>A clear and comprehensive explanation of the proposed methods of study</a:t>
            </a:r>
          </a:p>
          <a:p>
            <a:pPr marL="800100" lvl="1" indent="-342900">
              <a:buFont typeface="Arial" charset="0"/>
              <a:buChar char="•"/>
            </a:pPr>
            <a:r>
              <a:rPr lang="en-US" sz="2400" dirty="0">
                <a:latin typeface="Times" charset="0"/>
                <a:ea typeface="Times" charset="0"/>
                <a:cs typeface="Times" charset="0"/>
              </a:rPr>
              <a:t>Possibly a timeline for completion</a:t>
            </a:r>
          </a:p>
          <a:p>
            <a:endParaRPr lang="en-US" sz="2800" dirty="0">
              <a:latin typeface="Times" charset="0"/>
              <a:ea typeface="Times" charset="0"/>
              <a:cs typeface="Times" charset="0"/>
            </a:endParaRPr>
          </a:p>
          <a:p>
            <a:endParaRPr lang="en-US" sz="2800" dirty="0">
              <a:latin typeface="Times" charset="0"/>
              <a:ea typeface="Times" charset="0"/>
              <a:cs typeface="Times" charset="0"/>
            </a:endParaRPr>
          </a:p>
          <a:p>
            <a:endParaRPr lang="en-US" sz="2800" dirty="0">
              <a:latin typeface="Times" charset="0"/>
              <a:ea typeface="Times" charset="0"/>
              <a:cs typeface="Times" charset="0"/>
            </a:endParaRPr>
          </a:p>
        </p:txBody>
      </p:sp>
      <p:sp>
        <p:nvSpPr>
          <p:cNvPr id="6" name="Rectangle 5"/>
          <p:cNvSpPr/>
          <p:nvPr/>
        </p:nvSpPr>
        <p:spPr>
          <a:xfrm>
            <a:off x="0" y="2"/>
            <a:ext cx="9144000" cy="2404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What do I need to present?</a:t>
            </a:r>
          </a:p>
        </p:txBody>
      </p:sp>
    </p:spTree>
    <p:extLst>
      <p:ext uri="{BB962C8B-B14F-4D97-AF65-F5344CB8AC3E}">
        <p14:creationId xmlns:p14="http://schemas.microsoft.com/office/powerpoint/2010/main" val="81477366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4.81481E-6 L -0.00104 -0.79166 " pathEditMode="relative" rAng="0" ptsTypes="AA">
                                      <p:cBhvr>
                                        <p:cTn id="6" dur="750" fill="hold"/>
                                        <p:tgtEl>
                                          <p:spTgt spid="5"/>
                                        </p:tgtEl>
                                        <p:attrNameLst>
                                          <p:attrName>ppt_x</p:attrName>
                                          <p:attrName>ppt_y</p:attrName>
                                        </p:attrNameLst>
                                      </p:cBhvr>
                                      <p:rCtr x="-52" y="-39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should I present it?</a:t>
            </a:r>
          </a:p>
        </p:txBody>
      </p:sp>
      <p:sp>
        <p:nvSpPr>
          <p:cNvPr id="3" name="Content Placeholder 2"/>
          <p:cNvSpPr>
            <a:spLocks noGrp="1"/>
          </p:cNvSpPr>
          <p:nvPr>
            <p:ph idx="1"/>
          </p:nvPr>
        </p:nvSpPr>
        <p:spPr/>
        <p:txBody>
          <a:bodyPr>
            <a:normAutofit/>
          </a:bodyPr>
          <a:lstStyle/>
          <a:p>
            <a:r>
              <a:rPr lang="en-US" dirty="0"/>
              <a:t>You cannot assume that the audience is interested in what you have to say. You have to convince them.</a:t>
            </a:r>
          </a:p>
          <a:p>
            <a:r>
              <a:rPr lang="en-US" dirty="0"/>
              <a:t>Any distraction from the process of convincing the audience of the importance of what you are saying risks losing them.</a:t>
            </a:r>
          </a:p>
          <a:p>
            <a:r>
              <a:rPr lang="en-US" dirty="0"/>
              <a:t>That is what the rest of this presentation is about.</a:t>
            </a:r>
          </a:p>
        </p:txBody>
      </p:sp>
    </p:spTree>
    <p:extLst>
      <p:ext uri="{BB962C8B-B14F-4D97-AF65-F5344CB8AC3E}">
        <p14:creationId xmlns:p14="http://schemas.microsoft.com/office/powerpoint/2010/main" val="27987941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F1221-DF74-4843-A8E2-E464F0623D13}"/>
              </a:ext>
            </a:extLst>
          </p:cNvPr>
          <p:cNvPicPr>
            <a:picLocks noChangeAspect="1"/>
          </p:cNvPicPr>
          <p:nvPr/>
        </p:nvPicPr>
        <p:blipFill>
          <a:blip r:embed="rId2"/>
          <a:stretch>
            <a:fillRect/>
          </a:stretch>
        </p:blipFill>
        <p:spPr>
          <a:xfrm>
            <a:off x="201706" y="1970422"/>
            <a:ext cx="8740588" cy="2771319"/>
          </a:xfrm>
          <a:prstGeom prst="rect">
            <a:avLst/>
          </a:prstGeom>
        </p:spPr>
      </p:pic>
    </p:spTree>
    <p:extLst>
      <p:ext uri="{BB962C8B-B14F-4D97-AF65-F5344CB8AC3E}">
        <p14:creationId xmlns:p14="http://schemas.microsoft.com/office/powerpoint/2010/main" val="4132239175"/>
      </p:ext>
    </p:extLst>
  </p:cSld>
  <p:clrMapOvr>
    <a:masterClrMapping/>
  </p:clrMapOvr>
  <p:transition spd="med">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5BB8A-1AA0-4D4E-9103-02B698B55F16}"/>
              </a:ext>
            </a:extLst>
          </p:cNvPr>
          <p:cNvSpPr>
            <a:spLocks noGrp="1"/>
          </p:cNvSpPr>
          <p:nvPr>
            <p:ph type="ctrTitle"/>
          </p:nvPr>
        </p:nvSpPr>
        <p:spPr>
          <a:xfrm>
            <a:off x="1145241" y="2130425"/>
            <a:ext cx="6853518" cy="1470025"/>
          </a:xfrm>
        </p:spPr>
        <p:txBody>
          <a:bodyPr/>
          <a:lstStyle/>
          <a:p>
            <a:r>
              <a:rPr lang="en-US" dirty="0"/>
              <a:t>Making Slide Design Not be a Distraction</a:t>
            </a:r>
          </a:p>
        </p:txBody>
      </p:sp>
      <p:sp>
        <p:nvSpPr>
          <p:cNvPr id="5" name="Subtitle 4">
            <a:extLst>
              <a:ext uri="{FF2B5EF4-FFF2-40B4-BE49-F238E27FC236}">
                <a16:creationId xmlns:a16="http://schemas.microsoft.com/office/drawing/2014/main" id="{15374724-AE3D-D447-9C24-494E04056C55}"/>
              </a:ext>
            </a:extLst>
          </p:cNvPr>
          <p:cNvSpPr>
            <a:spLocks noGrp="1"/>
          </p:cNvSpPr>
          <p:nvPr>
            <p:ph type="subTitle" idx="1"/>
          </p:nvPr>
        </p:nvSpPr>
        <p:spPr/>
        <p:txBody>
          <a:bodyPr/>
          <a:lstStyle/>
          <a:p>
            <a:r>
              <a:rPr lang="en-US" dirty="0"/>
              <a:t>Type</a:t>
            </a:r>
          </a:p>
        </p:txBody>
      </p:sp>
    </p:spTree>
    <p:extLst>
      <p:ext uri="{BB962C8B-B14F-4D97-AF65-F5344CB8AC3E}">
        <p14:creationId xmlns:p14="http://schemas.microsoft.com/office/powerpoint/2010/main" val="470394469"/>
      </p:ext>
    </p:extLst>
  </p:cSld>
  <p:clrMapOvr>
    <a:masterClrMapping/>
  </p:clrMapOvr>
  <p:transition spd="med">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Quick Primer on Type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6140795"/>
      </p:ext>
    </p:extLst>
  </p:cSld>
  <p:clrMapOvr>
    <a:masterClrMapping/>
  </p:clrMapOvr>
  <p:transition spd="med">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ea typeface="+mj-ea"/>
                <a:cs typeface="+mj-cs"/>
              </a:rPr>
              <a:t>Type Fonts</a:t>
            </a:r>
          </a:p>
        </p:txBody>
      </p:sp>
      <p:sp>
        <p:nvSpPr>
          <p:cNvPr id="3" name="Content Placeholder 2"/>
          <p:cNvSpPr>
            <a:spLocks noGrp="1"/>
          </p:cNvSpPr>
          <p:nvPr>
            <p:ph idx="1"/>
          </p:nvPr>
        </p:nvSpPr>
        <p:spPr>
          <a:xfrm>
            <a:off x="1524000" y="1600200"/>
            <a:ext cx="4343400" cy="4800600"/>
          </a:xfrm>
        </p:spPr>
        <p:txBody>
          <a:bodyPr rtlCol="0">
            <a:normAutofit lnSpcReduction="10000"/>
          </a:bodyPr>
          <a:lstStyle/>
          <a:p>
            <a:pPr marL="0" indent="0" algn="just" eaLnBrk="1" fontAlgn="auto" hangingPunct="1">
              <a:lnSpc>
                <a:spcPct val="150000"/>
              </a:lnSpc>
              <a:spcBef>
                <a:spcPts val="0"/>
              </a:spcBef>
              <a:spcAft>
                <a:spcPts val="0"/>
              </a:spcAft>
              <a:buFont typeface="Lucida Grande"/>
              <a:buNone/>
              <a:defRPr/>
            </a:pPr>
            <a:r>
              <a:rPr lang="en-US" sz="3600" dirty="0">
                <a:ea typeface="+mn-ea"/>
                <a:cs typeface="+mn-cs"/>
              </a:rPr>
              <a:t>Times 			</a:t>
            </a:r>
          </a:p>
          <a:p>
            <a:pPr marL="0" indent="0" algn="just" eaLnBrk="1" fontAlgn="auto" hangingPunct="1">
              <a:lnSpc>
                <a:spcPct val="150000"/>
              </a:lnSpc>
              <a:spcBef>
                <a:spcPts val="0"/>
              </a:spcBef>
              <a:spcAft>
                <a:spcPts val="0"/>
              </a:spcAft>
              <a:buFont typeface="Lucida Grande"/>
              <a:buNone/>
              <a:defRPr/>
            </a:pPr>
            <a:r>
              <a:rPr lang="en-US" sz="3600" dirty="0">
                <a:latin typeface="Helvetica"/>
                <a:ea typeface="+mn-ea"/>
                <a:cs typeface="Helvetica"/>
              </a:rPr>
              <a:t>Helvetica 		</a:t>
            </a:r>
            <a:endParaRPr lang="en-US" dirty="0">
              <a:latin typeface="Helvetica"/>
              <a:ea typeface="+mn-ea"/>
              <a:cs typeface="Helvetica"/>
            </a:endParaRPr>
          </a:p>
          <a:p>
            <a:pPr marL="0" indent="0" algn="just" eaLnBrk="1" fontAlgn="auto" hangingPunct="1">
              <a:lnSpc>
                <a:spcPct val="150000"/>
              </a:lnSpc>
              <a:spcBef>
                <a:spcPts val="0"/>
              </a:spcBef>
              <a:spcAft>
                <a:spcPts val="0"/>
              </a:spcAft>
              <a:buFont typeface="Lucida Grande"/>
              <a:buNone/>
              <a:defRPr/>
            </a:pPr>
            <a:r>
              <a:rPr lang="en-US" sz="3600" dirty="0">
                <a:latin typeface="Palatino"/>
                <a:ea typeface="+mn-ea"/>
                <a:cs typeface="Palatino"/>
              </a:rPr>
              <a:t>Palatino 			</a:t>
            </a:r>
          </a:p>
          <a:p>
            <a:pPr marL="0" indent="0" algn="just" eaLnBrk="1" fontAlgn="auto" hangingPunct="1">
              <a:lnSpc>
                <a:spcPct val="150000"/>
              </a:lnSpc>
              <a:spcBef>
                <a:spcPts val="0"/>
              </a:spcBef>
              <a:spcAft>
                <a:spcPts val="0"/>
              </a:spcAft>
              <a:buFont typeface="Lucida Grande"/>
              <a:buNone/>
              <a:defRPr/>
            </a:pPr>
            <a:r>
              <a:rPr lang="en-US" sz="3600" dirty="0">
                <a:latin typeface="Monaco"/>
                <a:ea typeface="+mn-ea"/>
                <a:cs typeface="Monaco"/>
              </a:rPr>
              <a:t>Monaco 		</a:t>
            </a:r>
            <a:endParaRPr lang="en-US" dirty="0">
              <a:latin typeface="Monaco"/>
              <a:ea typeface="+mn-ea"/>
              <a:cs typeface="Monaco"/>
            </a:endParaRPr>
          </a:p>
          <a:p>
            <a:pPr marL="0" indent="0" algn="just" eaLnBrk="1" fontAlgn="auto" hangingPunct="1">
              <a:lnSpc>
                <a:spcPct val="150000"/>
              </a:lnSpc>
              <a:spcBef>
                <a:spcPts val="0"/>
              </a:spcBef>
              <a:spcAft>
                <a:spcPts val="0"/>
              </a:spcAft>
              <a:buFont typeface="Lucida Grande"/>
              <a:buNone/>
              <a:defRPr/>
            </a:pPr>
            <a:r>
              <a:rPr lang="en-US" sz="3600" dirty="0">
                <a:latin typeface="Apple Chancery"/>
                <a:ea typeface="+mn-ea"/>
                <a:cs typeface="Apple Chancery"/>
              </a:rPr>
              <a:t>Apple Chancery 	</a:t>
            </a:r>
          </a:p>
          <a:p>
            <a:pPr marL="0" indent="0" algn="just" eaLnBrk="1" fontAlgn="auto" hangingPunct="1">
              <a:lnSpc>
                <a:spcPct val="150000"/>
              </a:lnSpc>
              <a:spcBef>
                <a:spcPts val="0"/>
              </a:spcBef>
              <a:spcAft>
                <a:spcPts val="0"/>
              </a:spcAft>
              <a:buFont typeface="Lucida Grande"/>
              <a:buNone/>
              <a:defRPr/>
            </a:pPr>
            <a:r>
              <a:rPr lang="en-US" sz="3600" dirty="0">
                <a:latin typeface="Chalkduster"/>
                <a:ea typeface="+mn-ea"/>
                <a:cs typeface="Chalkduster"/>
              </a:rPr>
              <a:t>Chalk Duster 	</a:t>
            </a:r>
            <a:endParaRPr lang="en-US" dirty="0">
              <a:latin typeface="Chalkduster"/>
              <a:ea typeface="+mn-ea"/>
              <a:cs typeface="Chalkduster"/>
            </a:endParaRPr>
          </a:p>
        </p:txBody>
      </p:sp>
      <p:sp>
        <p:nvSpPr>
          <p:cNvPr id="5" name="Content Placeholder 2"/>
          <p:cNvSpPr txBox="1">
            <a:spLocks/>
          </p:cNvSpPr>
          <p:nvPr/>
        </p:nvSpPr>
        <p:spPr>
          <a:xfrm>
            <a:off x="3352800" y="1600200"/>
            <a:ext cx="4343400" cy="4800600"/>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Times"/>
                <a:ea typeface="+mn-ea"/>
                <a:cs typeface="Times"/>
              </a:defRPr>
            </a:lvl1pPr>
            <a:lvl2pPr marL="742950" indent="-285750" algn="l" defTabSz="457200" rtl="0" eaLnBrk="1" latinLnBrk="0" hangingPunct="1">
              <a:spcBef>
                <a:spcPct val="20000"/>
              </a:spcBef>
              <a:buFont typeface="Arial"/>
              <a:buChar char="–"/>
              <a:defRPr sz="2800" kern="1200">
                <a:solidFill>
                  <a:schemeClr val="tx1"/>
                </a:solidFill>
                <a:latin typeface="Times"/>
                <a:ea typeface="+mn-ea"/>
                <a:cs typeface="Times"/>
              </a:defRPr>
            </a:lvl2pPr>
            <a:lvl3pPr marL="1143000" indent="-228600" algn="l" defTabSz="457200" rtl="0" eaLnBrk="1" latinLnBrk="0" hangingPunct="1">
              <a:spcBef>
                <a:spcPct val="20000"/>
              </a:spcBef>
              <a:buFont typeface="Arial"/>
              <a:buChar char="•"/>
              <a:defRPr sz="2400" kern="1200">
                <a:solidFill>
                  <a:schemeClr val="tx1"/>
                </a:solidFill>
                <a:latin typeface="Times"/>
                <a:ea typeface="+mn-ea"/>
                <a:cs typeface="Times"/>
              </a:defRPr>
            </a:lvl3pPr>
            <a:lvl4pPr marL="1600200" indent="-228600" algn="l" defTabSz="457200" rtl="0" eaLnBrk="1" latinLnBrk="0" hangingPunct="1">
              <a:spcBef>
                <a:spcPct val="20000"/>
              </a:spcBef>
              <a:buFont typeface="Arial"/>
              <a:buChar char="–"/>
              <a:defRPr sz="2000" kern="1200">
                <a:solidFill>
                  <a:schemeClr val="tx1"/>
                </a:solidFill>
                <a:latin typeface="Times"/>
                <a:ea typeface="+mn-ea"/>
                <a:cs typeface="Times"/>
              </a:defRPr>
            </a:lvl4pPr>
            <a:lvl5pPr marL="2057400" indent="-228600" algn="l" defTabSz="457200" rtl="0" eaLnBrk="1" latinLnBrk="0" hangingPunct="1">
              <a:spcBef>
                <a:spcPct val="20000"/>
              </a:spcBef>
              <a:buFont typeface="Arial"/>
              <a:buChar char="»"/>
              <a:defRPr sz="2000" kern="1200">
                <a:solidFill>
                  <a:schemeClr val="tx1"/>
                </a:solidFill>
                <a:latin typeface="Times"/>
                <a:ea typeface="+mn-ea"/>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spcBef>
                <a:spcPts val="0"/>
              </a:spcBef>
              <a:buFont typeface="Lucida Grande"/>
              <a:buNone/>
              <a:defRPr/>
            </a:pPr>
            <a:r>
              <a:rPr lang="en-US" sz="3600" dirty="0">
                <a:cs typeface="+mn-cs"/>
              </a:rPr>
              <a:t>Serif	</a:t>
            </a:r>
          </a:p>
          <a:p>
            <a:pPr marL="0" indent="0" algn="r">
              <a:lnSpc>
                <a:spcPct val="150000"/>
              </a:lnSpc>
              <a:spcBef>
                <a:spcPts val="0"/>
              </a:spcBef>
              <a:buFont typeface="Lucida Grande"/>
              <a:buNone/>
              <a:defRPr/>
            </a:pPr>
            <a:r>
              <a:rPr lang="en-US" sz="3600" dirty="0">
                <a:latin typeface="Helvetica"/>
                <a:cs typeface="Helvetica"/>
              </a:rPr>
              <a:t>Sans Serif</a:t>
            </a:r>
            <a:endParaRPr lang="en-US" dirty="0">
              <a:latin typeface="Helvetica"/>
              <a:cs typeface="Helvetica"/>
            </a:endParaRPr>
          </a:p>
          <a:p>
            <a:pPr marL="0" indent="0" algn="r">
              <a:lnSpc>
                <a:spcPct val="150000"/>
              </a:lnSpc>
              <a:spcBef>
                <a:spcPts val="0"/>
              </a:spcBef>
              <a:buFont typeface="Lucida Grande"/>
              <a:buNone/>
              <a:defRPr/>
            </a:pPr>
            <a:r>
              <a:rPr lang="en-US" sz="3600" dirty="0">
                <a:latin typeface="Palatino"/>
                <a:cs typeface="Palatino"/>
              </a:rPr>
              <a:t>Screen Serif</a:t>
            </a:r>
          </a:p>
          <a:p>
            <a:pPr marL="0" indent="0" algn="r">
              <a:lnSpc>
                <a:spcPct val="150000"/>
              </a:lnSpc>
              <a:spcBef>
                <a:spcPts val="0"/>
              </a:spcBef>
              <a:buFont typeface="Lucida Grande"/>
              <a:buNone/>
              <a:defRPr/>
            </a:pPr>
            <a:r>
              <a:rPr lang="en-US" sz="3600" dirty="0" err="1">
                <a:latin typeface="Monaco"/>
                <a:cs typeface="Monaco"/>
              </a:rPr>
              <a:t>Monospace</a:t>
            </a:r>
            <a:endParaRPr lang="en-US" dirty="0">
              <a:latin typeface="Monaco"/>
              <a:cs typeface="Monaco"/>
            </a:endParaRPr>
          </a:p>
          <a:p>
            <a:pPr marL="0" indent="0" algn="r">
              <a:lnSpc>
                <a:spcPct val="150000"/>
              </a:lnSpc>
              <a:spcBef>
                <a:spcPts val="0"/>
              </a:spcBef>
              <a:buFont typeface="Lucida Grande"/>
              <a:buNone/>
              <a:defRPr/>
            </a:pPr>
            <a:r>
              <a:rPr lang="en-US" sz="3600" dirty="0">
                <a:latin typeface="Apple Chancery"/>
                <a:cs typeface="Apple Chancery"/>
              </a:rPr>
              <a:t>Script</a:t>
            </a:r>
          </a:p>
          <a:p>
            <a:pPr marL="0" indent="0" algn="r">
              <a:lnSpc>
                <a:spcPct val="150000"/>
              </a:lnSpc>
              <a:spcBef>
                <a:spcPts val="0"/>
              </a:spcBef>
              <a:buFont typeface="Lucida Grande"/>
              <a:buNone/>
              <a:defRPr/>
            </a:pPr>
            <a:r>
              <a:rPr lang="en-US" sz="3600" dirty="0">
                <a:latin typeface="Chalkduster"/>
                <a:cs typeface="Chalkduster"/>
              </a:rPr>
              <a:t>Display	</a:t>
            </a:r>
            <a:endParaRPr lang="en-US" dirty="0">
              <a:latin typeface="Chalkduster"/>
              <a:cs typeface="Chalkduster"/>
            </a:endParaRPr>
          </a:p>
        </p:txBody>
      </p:sp>
    </p:spTree>
    <p:extLst>
      <p:ext uri="{BB962C8B-B14F-4D97-AF65-F5344CB8AC3E}">
        <p14:creationId xmlns:p14="http://schemas.microsoft.com/office/powerpoint/2010/main" val="138816827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5980-B5C6-6B41-A9B9-7D76C9D98E0A}"/>
              </a:ext>
            </a:extLst>
          </p:cNvPr>
          <p:cNvSpPr>
            <a:spLocks noGrp="1"/>
          </p:cNvSpPr>
          <p:nvPr>
            <p:ph type="title"/>
          </p:nvPr>
        </p:nvSpPr>
        <p:spPr/>
        <p:txBody>
          <a:bodyPr/>
          <a:lstStyle/>
          <a:p>
            <a:r>
              <a:rPr lang="en-US" dirty="0"/>
              <a:t>Font Selection</a:t>
            </a:r>
          </a:p>
        </p:txBody>
      </p:sp>
      <p:sp>
        <p:nvSpPr>
          <p:cNvPr id="3" name="Content Placeholder 2">
            <a:extLst>
              <a:ext uri="{FF2B5EF4-FFF2-40B4-BE49-F238E27FC236}">
                <a16:creationId xmlns:a16="http://schemas.microsoft.com/office/drawing/2014/main" id="{23C38D92-0856-354B-B239-1F044A8EF0E3}"/>
              </a:ext>
            </a:extLst>
          </p:cNvPr>
          <p:cNvSpPr>
            <a:spLocks noGrp="1"/>
          </p:cNvSpPr>
          <p:nvPr>
            <p:ph idx="1"/>
          </p:nvPr>
        </p:nvSpPr>
        <p:spPr/>
        <p:txBody>
          <a:bodyPr>
            <a:normAutofit/>
          </a:bodyPr>
          <a:lstStyle/>
          <a:p>
            <a:r>
              <a:rPr lang="en-US" dirty="0"/>
              <a:t>Ease of reading</a:t>
            </a:r>
          </a:p>
          <a:p>
            <a:pPr marL="346075" indent="-346075">
              <a:buNone/>
            </a:pPr>
            <a:r>
              <a:rPr lang="en-US" sz="1800" dirty="0"/>
              <a:t>Song, H., &amp; Schwarz, N. (2008). If it's hard to read, it's hard to do: Processing fluency affects effort prediction and motivation. </a:t>
            </a:r>
            <a:r>
              <a:rPr lang="en-US" sz="1800" i="1" dirty="0"/>
              <a:t>Psychological Science,</a:t>
            </a:r>
            <a:r>
              <a:rPr lang="en-US" sz="1800" dirty="0"/>
              <a:t> </a:t>
            </a:r>
            <a:r>
              <a:rPr lang="en-US" sz="1800" i="1" dirty="0"/>
              <a:t>19</a:t>
            </a:r>
            <a:r>
              <a:rPr lang="en-US" sz="1800" dirty="0"/>
              <a:t>, 986–988. </a:t>
            </a:r>
          </a:p>
          <a:p>
            <a:pPr marL="346075" indent="-346075">
              <a:buNone/>
            </a:pPr>
            <a:endParaRPr lang="en-US" sz="1800" dirty="0"/>
          </a:p>
          <a:p>
            <a:r>
              <a:rPr lang="en-US" dirty="0"/>
              <a:t>Font neutrality</a:t>
            </a:r>
          </a:p>
          <a:p>
            <a:pPr marL="346075" indent="-346075">
              <a:buNone/>
            </a:pPr>
            <a:r>
              <a:rPr lang="en-US" sz="1800" dirty="0"/>
              <a:t>Oppenheimer, D. M., &amp; Frank, M. C. (2008). A rose in any other font would not smell as sweet: Effects of perceptual fluency on categorization. </a:t>
            </a:r>
            <a:r>
              <a:rPr lang="en-US" sz="1800" i="1" dirty="0"/>
              <a:t>Cognition,</a:t>
            </a:r>
            <a:r>
              <a:rPr lang="en-US" sz="1800" dirty="0"/>
              <a:t> </a:t>
            </a:r>
            <a:r>
              <a:rPr lang="en-US" sz="1800" i="1" dirty="0"/>
              <a:t>106</a:t>
            </a:r>
            <a:r>
              <a:rPr lang="en-US" sz="1800" dirty="0"/>
              <a:t>, 1178–1194. </a:t>
            </a:r>
          </a:p>
          <a:p>
            <a:pPr marL="346075" indent="-346075">
              <a:buNone/>
            </a:pPr>
            <a:endParaRPr lang="en-US" sz="1800" dirty="0"/>
          </a:p>
          <a:p>
            <a:r>
              <a:rPr lang="en-US" dirty="0"/>
              <a:t>Both of these support fonts like Times and Arial</a:t>
            </a:r>
          </a:p>
        </p:txBody>
      </p:sp>
    </p:spTree>
    <p:extLst>
      <p:ext uri="{BB962C8B-B14F-4D97-AF65-F5344CB8AC3E}">
        <p14:creationId xmlns:p14="http://schemas.microsoft.com/office/powerpoint/2010/main" val="2371833057"/>
      </p:ext>
    </p:extLst>
  </p:cSld>
  <p:clrMapOvr>
    <a:masterClrMapping/>
  </p:clrMapOvr>
  <p:transition spd="med">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04333" y="1116687"/>
            <a:ext cx="7620000" cy="5410200"/>
          </a:xfrm>
        </p:spPr>
        <p:txBody>
          <a:bodyPr rtlCol="0">
            <a:normAutofit/>
          </a:bodyPr>
          <a:lstStyle/>
          <a:p>
            <a:pPr eaLnBrk="1" fontAlgn="auto" hangingPunct="1">
              <a:spcAft>
                <a:spcPts val="0"/>
              </a:spcAft>
              <a:defRPr/>
            </a:pPr>
            <a:r>
              <a:rPr lang="en-US" dirty="0">
                <a:latin typeface="Luminari" panose="02000505000000020004" pitchFamily="2" charset="0"/>
                <a:cs typeface="Gill Sans"/>
              </a:rPr>
              <a:t>The quick brown fox jumped over the lazy dog.</a:t>
            </a:r>
            <a:br>
              <a:rPr lang="en-US" dirty="0">
                <a:latin typeface="Gill Sans"/>
                <a:ea typeface="+mj-ea"/>
                <a:cs typeface="Gill Sans"/>
              </a:rPr>
            </a:br>
            <a:br>
              <a:rPr lang="en-US" dirty="0">
                <a:ea typeface="+mj-ea"/>
                <a:cs typeface="+mj-cs"/>
              </a:rPr>
            </a:br>
            <a:r>
              <a:rPr lang="en-US" dirty="0">
                <a:latin typeface="Times" pitchFamily="2" charset="0"/>
                <a:cs typeface="Palatino"/>
              </a:rPr>
              <a:t>The quick brown fox jumped over the lazy dog.</a:t>
            </a:r>
            <a:br>
              <a:rPr lang="en-US" sz="4000" dirty="0">
                <a:latin typeface="Palatino Linotype"/>
                <a:ea typeface="+mj-ea"/>
                <a:cs typeface="Palatino"/>
              </a:rPr>
            </a:br>
            <a:endParaRPr lang="en-US" sz="4000" dirty="0">
              <a:latin typeface="Palatino Linotype"/>
              <a:ea typeface="+mj-ea"/>
              <a:cs typeface="Palatino"/>
            </a:endParaRPr>
          </a:p>
        </p:txBody>
      </p:sp>
      <p:sp>
        <p:nvSpPr>
          <p:cNvPr id="2" name="TextBox 1"/>
          <p:cNvSpPr txBox="1"/>
          <p:nvPr/>
        </p:nvSpPr>
        <p:spPr>
          <a:xfrm>
            <a:off x="330740" y="162580"/>
            <a:ext cx="6001966" cy="954107"/>
          </a:xfrm>
          <a:prstGeom prst="rect">
            <a:avLst/>
          </a:prstGeom>
          <a:noFill/>
        </p:spPr>
        <p:txBody>
          <a:bodyPr wrap="square" rtlCol="0">
            <a:spAutoFit/>
          </a:bodyPr>
          <a:lstStyle/>
          <a:p>
            <a:r>
              <a:rPr lang="en-US" sz="2800" i="1" dirty="0">
                <a:solidFill>
                  <a:srgbClr val="FF0000"/>
                </a:solidFill>
              </a:rPr>
              <a:t>Display fonts are harder to read and are never neutral </a:t>
            </a:r>
          </a:p>
        </p:txBody>
      </p:sp>
    </p:spTree>
    <p:extLst>
      <p:ext uri="{BB962C8B-B14F-4D97-AF65-F5344CB8AC3E}">
        <p14:creationId xmlns:p14="http://schemas.microsoft.com/office/powerpoint/2010/main" val="24767467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66A3F23-2DE0-AC40-98A3-0BAF4A75B467}"/>
              </a:ext>
            </a:extLst>
          </p:cNvPr>
          <p:cNvCxnSpPr/>
          <p:nvPr/>
        </p:nvCxnSpPr>
        <p:spPr>
          <a:xfrm>
            <a:off x="1578767" y="4448176"/>
            <a:ext cx="69437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4C3B50F-A9B3-284F-A673-F19CE9941460}"/>
              </a:ext>
            </a:extLst>
          </p:cNvPr>
          <p:cNvCxnSpPr/>
          <p:nvPr/>
        </p:nvCxnSpPr>
        <p:spPr>
          <a:xfrm flipV="1">
            <a:off x="1578767" y="2547939"/>
            <a:ext cx="0" cy="1900236"/>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7A9452D-C9FB-5F42-9F7C-3E72C252E30F}"/>
              </a:ext>
            </a:extLst>
          </p:cNvPr>
          <p:cNvSpPr txBox="1"/>
          <p:nvPr/>
        </p:nvSpPr>
        <p:spPr>
          <a:xfrm rot="16200000">
            <a:off x="531111" y="3381824"/>
            <a:ext cx="1513812" cy="369332"/>
          </a:xfrm>
          <a:prstGeom prst="rect">
            <a:avLst/>
          </a:prstGeom>
          <a:noFill/>
        </p:spPr>
        <p:txBody>
          <a:bodyPr wrap="none" rtlCol="0">
            <a:spAutoFit/>
          </a:bodyPr>
          <a:lstStyle/>
          <a:p>
            <a:r>
              <a:rPr lang="en-US" dirty="0"/>
              <a:t>Level of Recall</a:t>
            </a:r>
          </a:p>
        </p:txBody>
      </p:sp>
      <p:sp>
        <p:nvSpPr>
          <p:cNvPr id="33" name="TextBox 32">
            <a:extLst>
              <a:ext uri="{FF2B5EF4-FFF2-40B4-BE49-F238E27FC236}">
                <a16:creationId xmlns:a16="http://schemas.microsoft.com/office/drawing/2014/main" id="{FD1A7AB6-A744-DF40-851A-3D30AFE20A71}"/>
              </a:ext>
            </a:extLst>
          </p:cNvPr>
          <p:cNvSpPr txBox="1"/>
          <p:nvPr/>
        </p:nvSpPr>
        <p:spPr>
          <a:xfrm>
            <a:off x="700087" y="385763"/>
            <a:ext cx="6858003" cy="1200329"/>
          </a:xfrm>
          <a:prstGeom prst="rect">
            <a:avLst/>
          </a:prstGeom>
          <a:noFill/>
        </p:spPr>
        <p:txBody>
          <a:bodyPr wrap="square" rtlCol="0">
            <a:spAutoFit/>
          </a:bodyPr>
          <a:lstStyle/>
          <a:p>
            <a:pPr marL="412750" indent="-412750"/>
            <a:r>
              <a:rPr lang="en-US" dirty="0">
                <a:latin typeface="Times" pitchFamily="2" charset="0"/>
              </a:rPr>
              <a:t>Burns, A. (1985, May</a:t>
            </a:r>
            <a:r>
              <a:rPr lang="en-US" i="1" dirty="0">
                <a:latin typeface="Times" pitchFamily="2" charset="0"/>
              </a:rPr>
              <a:t>). Information impact and factors affecting recall. </a:t>
            </a:r>
            <a:r>
              <a:rPr lang="en-US" dirty="0">
                <a:latin typeface="Times" pitchFamily="2" charset="0"/>
              </a:rPr>
              <a:t>Paper presented at the Annual National Conference on Teaching Excellence and Conference of Administrators, Austin, TX. (Eric Document Reproduction Service No. ED 285 639).</a:t>
            </a:r>
          </a:p>
        </p:txBody>
      </p:sp>
      <p:cxnSp>
        <p:nvCxnSpPr>
          <p:cNvPr id="3" name="Straight Connector 2">
            <a:extLst>
              <a:ext uri="{FF2B5EF4-FFF2-40B4-BE49-F238E27FC236}">
                <a16:creationId xmlns:a16="http://schemas.microsoft.com/office/drawing/2014/main" id="{DA880675-B7B0-6744-9476-BA0F0FC3CB73}"/>
              </a:ext>
            </a:extLst>
          </p:cNvPr>
          <p:cNvCxnSpPr/>
          <p:nvPr/>
        </p:nvCxnSpPr>
        <p:spPr>
          <a:xfrm>
            <a:off x="1800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9717FCE-74EC-CD48-BD8E-BA55DE8517C1}"/>
              </a:ext>
            </a:extLst>
          </p:cNvPr>
          <p:cNvCxnSpPr/>
          <p:nvPr/>
        </p:nvCxnSpPr>
        <p:spPr>
          <a:xfrm>
            <a:off x="1952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DB95352-77FC-FB49-8F2A-6FF57B682334}"/>
              </a:ext>
            </a:extLst>
          </p:cNvPr>
          <p:cNvCxnSpPr/>
          <p:nvPr/>
        </p:nvCxnSpPr>
        <p:spPr>
          <a:xfrm>
            <a:off x="2105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B340956-787F-E142-928F-98F52D3FA04E}"/>
              </a:ext>
            </a:extLst>
          </p:cNvPr>
          <p:cNvCxnSpPr/>
          <p:nvPr/>
        </p:nvCxnSpPr>
        <p:spPr>
          <a:xfrm>
            <a:off x="22574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4E30E1A-7F52-7442-A4F5-A7CBD7BA8CC2}"/>
              </a:ext>
            </a:extLst>
          </p:cNvPr>
          <p:cNvCxnSpPr/>
          <p:nvPr/>
        </p:nvCxnSpPr>
        <p:spPr>
          <a:xfrm>
            <a:off x="24098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7326992-10AE-2147-B699-24A75EDC0D04}"/>
              </a:ext>
            </a:extLst>
          </p:cNvPr>
          <p:cNvCxnSpPr/>
          <p:nvPr/>
        </p:nvCxnSpPr>
        <p:spPr>
          <a:xfrm>
            <a:off x="2562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FF4D663-60AC-6A43-81D9-F066988D62EF}"/>
              </a:ext>
            </a:extLst>
          </p:cNvPr>
          <p:cNvCxnSpPr/>
          <p:nvPr/>
        </p:nvCxnSpPr>
        <p:spPr>
          <a:xfrm>
            <a:off x="2714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8FF9C7F-8872-164B-B029-D685884FBC8C}"/>
              </a:ext>
            </a:extLst>
          </p:cNvPr>
          <p:cNvCxnSpPr/>
          <p:nvPr/>
        </p:nvCxnSpPr>
        <p:spPr>
          <a:xfrm>
            <a:off x="2867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EFB1C6C-89B1-6545-A1D1-67630011B799}"/>
              </a:ext>
            </a:extLst>
          </p:cNvPr>
          <p:cNvCxnSpPr/>
          <p:nvPr/>
        </p:nvCxnSpPr>
        <p:spPr>
          <a:xfrm>
            <a:off x="30194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859032D-908C-9A47-8E58-D0E766062540}"/>
              </a:ext>
            </a:extLst>
          </p:cNvPr>
          <p:cNvCxnSpPr/>
          <p:nvPr/>
        </p:nvCxnSpPr>
        <p:spPr>
          <a:xfrm>
            <a:off x="31718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A576E11-85B6-2F44-927D-BB7937C72AC4}"/>
              </a:ext>
            </a:extLst>
          </p:cNvPr>
          <p:cNvCxnSpPr/>
          <p:nvPr/>
        </p:nvCxnSpPr>
        <p:spPr>
          <a:xfrm>
            <a:off x="3324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EB29072-27CE-E14F-B564-45C98124699F}"/>
              </a:ext>
            </a:extLst>
          </p:cNvPr>
          <p:cNvCxnSpPr/>
          <p:nvPr/>
        </p:nvCxnSpPr>
        <p:spPr>
          <a:xfrm>
            <a:off x="3476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389C678-32B7-294D-BB83-4B6C4543BB05}"/>
              </a:ext>
            </a:extLst>
          </p:cNvPr>
          <p:cNvCxnSpPr/>
          <p:nvPr/>
        </p:nvCxnSpPr>
        <p:spPr>
          <a:xfrm>
            <a:off x="3629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E5470BE-EF4F-2B4B-A007-3F55CAEA1ECA}"/>
              </a:ext>
            </a:extLst>
          </p:cNvPr>
          <p:cNvCxnSpPr/>
          <p:nvPr/>
        </p:nvCxnSpPr>
        <p:spPr>
          <a:xfrm>
            <a:off x="37814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028AECA-A0E7-8043-B443-3022B41723A2}"/>
              </a:ext>
            </a:extLst>
          </p:cNvPr>
          <p:cNvCxnSpPr/>
          <p:nvPr/>
        </p:nvCxnSpPr>
        <p:spPr>
          <a:xfrm>
            <a:off x="39338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B5C77A99-B005-DF4A-884F-5240CA91598D}"/>
              </a:ext>
            </a:extLst>
          </p:cNvPr>
          <p:cNvCxnSpPr/>
          <p:nvPr/>
        </p:nvCxnSpPr>
        <p:spPr>
          <a:xfrm>
            <a:off x="4086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AB11C34-5911-AB46-916F-D6BBD3198B1E}"/>
              </a:ext>
            </a:extLst>
          </p:cNvPr>
          <p:cNvCxnSpPr/>
          <p:nvPr/>
        </p:nvCxnSpPr>
        <p:spPr>
          <a:xfrm>
            <a:off x="4238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FEFE5FB-8EAB-B848-9FCF-864AFFFB2545}"/>
              </a:ext>
            </a:extLst>
          </p:cNvPr>
          <p:cNvCxnSpPr/>
          <p:nvPr/>
        </p:nvCxnSpPr>
        <p:spPr>
          <a:xfrm>
            <a:off x="4391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11D9623-53D7-9F43-9627-18B205544112}"/>
              </a:ext>
            </a:extLst>
          </p:cNvPr>
          <p:cNvCxnSpPr/>
          <p:nvPr/>
        </p:nvCxnSpPr>
        <p:spPr>
          <a:xfrm>
            <a:off x="45434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D038C034-A450-1A41-929B-00E14CA96F90}"/>
              </a:ext>
            </a:extLst>
          </p:cNvPr>
          <p:cNvCxnSpPr/>
          <p:nvPr/>
        </p:nvCxnSpPr>
        <p:spPr>
          <a:xfrm>
            <a:off x="46958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0DFF57C-B934-B448-86CA-3691FE5E4C30}"/>
              </a:ext>
            </a:extLst>
          </p:cNvPr>
          <p:cNvCxnSpPr/>
          <p:nvPr/>
        </p:nvCxnSpPr>
        <p:spPr>
          <a:xfrm>
            <a:off x="4848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7A791A08-2ED8-564B-A6D3-A59114D157AB}"/>
              </a:ext>
            </a:extLst>
          </p:cNvPr>
          <p:cNvCxnSpPr/>
          <p:nvPr/>
        </p:nvCxnSpPr>
        <p:spPr>
          <a:xfrm>
            <a:off x="5000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C089E2F-B0DC-3C48-B69F-53894EC982EF}"/>
              </a:ext>
            </a:extLst>
          </p:cNvPr>
          <p:cNvCxnSpPr/>
          <p:nvPr/>
        </p:nvCxnSpPr>
        <p:spPr>
          <a:xfrm>
            <a:off x="5153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2B1BFBAD-CFBB-E246-80C6-D61DA64D207B}"/>
              </a:ext>
            </a:extLst>
          </p:cNvPr>
          <p:cNvCxnSpPr/>
          <p:nvPr/>
        </p:nvCxnSpPr>
        <p:spPr>
          <a:xfrm>
            <a:off x="53054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1511F9C9-9E25-EC4B-A616-86145D71C24D}"/>
              </a:ext>
            </a:extLst>
          </p:cNvPr>
          <p:cNvCxnSpPr/>
          <p:nvPr/>
        </p:nvCxnSpPr>
        <p:spPr>
          <a:xfrm>
            <a:off x="54578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59A8C85-D9E5-B040-B0F0-C04D90FC3117}"/>
              </a:ext>
            </a:extLst>
          </p:cNvPr>
          <p:cNvCxnSpPr/>
          <p:nvPr/>
        </p:nvCxnSpPr>
        <p:spPr>
          <a:xfrm>
            <a:off x="5610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B4DCC555-517A-FB48-9B0C-A26DA9912E43}"/>
              </a:ext>
            </a:extLst>
          </p:cNvPr>
          <p:cNvCxnSpPr/>
          <p:nvPr/>
        </p:nvCxnSpPr>
        <p:spPr>
          <a:xfrm>
            <a:off x="5762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DF11C05-8C71-EF4B-8465-FB5AD01A5428}"/>
              </a:ext>
            </a:extLst>
          </p:cNvPr>
          <p:cNvCxnSpPr/>
          <p:nvPr/>
        </p:nvCxnSpPr>
        <p:spPr>
          <a:xfrm>
            <a:off x="5915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278E2026-82BC-1E47-BF2D-604D039FEB49}"/>
              </a:ext>
            </a:extLst>
          </p:cNvPr>
          <p:cNvCxnSpPr/>
          <p:nvPr/>
        </p:nvCxnSpPr>
        <p:spPr>
          <a:xfrm>
            <a:off x="60674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F2F8A614-DC50-604B-B2E6-18DE8593F98F}"/>
              </a:ext>
            </a:extLst>
          </p:cNvPr>
          <p:cNvCxnSpPr/>
          <p:nvPr/>
        </p:nvCxnSpPr>
        <p:spPr>
          <a:xfrm>
            <a:off x="62198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869E1A8-CB4D-AB40-9589-449512418CCD}"/>
              </a:ext>
            </a:extLst>
          </p:cNvPr>
          <p:cNvCxnSpPr/>
          <p:nvPr/>
        </p:nvCxnSpPr>
        <p:spPr>
          <a:xfrm>
            <a:off x="6372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E194E81-584E-014B-9E8D-2BCCA69AB051}"/>
              </a:ext>
            </a:extLst>
          </p:cNvPr>
          <p:cNvCxnSpPr/>
          <p:nvPr/>
        </p:nvCxnSpPr>
        <p:spPr>
          <a:xfrm>
            <a:off x="6524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56D58CA-5A14-E34E-9145-05DDFFA1F575}"/>
              </a:ext>
            </a:extLst>
          </p:cNvPr>
          <p:cNvCxnSpPr/>
          <p:nvPr/>
        </p:nvCxnSpPr>
        <p:spPr>
          <a:xfrm>
            <a:off x="6677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5820B4B9-4BF0-8B48-BF16-632724958C20}"/>
              </a:ext>
            </a:extLst>
          </p:cNvPr>
          <p:cNvCxnSpPr/>
          <p:nvPr/>
        </p:nvCxnSpPr>
        <p:spPr>
          <a:xfrm>
            <a:off x="68294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88C1CF8D-FF17-0146-ADF5-B360E866243F}"/>
              </a:ext>
            </a:extLst>
          </p:cNvPr>
          <p:cNvCxnSpPr/>
          <p:nvPr/>
        </p:nvCxnSpPr>
        <p:spPr>
          <a:xfrm>
            <a:off x="69818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4333EA52-F66B-9146-9B61-4201FE68E2B5}"/>
              </a:ext>
            </a:extLst>
          </p:cNvPr>
          <p:cNvCxnSpPr/>
          <p:nvPr/>
        </p:nvCxnSpPr>
        <p:spPr>
          <a:xfrm>
            <a:off x="7134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2F8E81DC-8D7B-B848-94E0-D933760A8AB1}"/>
              </a:ext>
            </a:extLst>
          </p:cNvPr>
          <p:cNvCxnSpPr/>
          <p:nvPr/>
        </p:nvCxnSpPr>
        <p:spPr>
          <a:xfrm>
            <a:off x="7286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3924C69C-26E2-FF45-98DE-F9C8DEBAEB63}"/>
              </a:ext>
            </a:extLst>
          </p:cNvPr>
          <p:cNvCxnSpPr/>
          <p:nvPr/>
        </p:nvCxnSpPr>
        <p:spPr>
          <a:xfrm>
            <a:off x="7439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C0B6F94D-DD0D-CE46-BDF7-0913E64D7AB6}"/>
              </a:ext>
            </a:extLst>
          </p:cNvPr>
          <p:cNvCxnSpPr/>
          <p:nvPr/>
        </p:nvCxnSpPr>
        <p:spPr>
          <a:xfrm>
            <a:off x="75914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C0476CA5-493D-E644-B8D1-3468A160ABEF}"/>
              </a:ext>
            </a:extLst>
          </p:cNvPr>
          <p:cNvCxnSpPr/>
          <p:nvPr/>
        </p:nvCxnSpPr>
        <p:spPr>
          <a:xfrm>
            <a:off x="77438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E8D59E18-0DC4-884C-A81F-D79BF5DFC3E6}"/>
              </a:ext>
            </a:extLst>
          </p:cNvPr>
          <p:cNvCxnSpPr/>
          <p:nvPr/>
        </p:nvCxnSpPr>
        <p:spPr>
          <a:xfrm>
            <a:off x="78962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64441F1-EBBF-2B45-B3AC-FC4D0FE9CFA1}"/>
              </a:ext>
            </a:extLst>
          </p:cNvPr>
          <p:cNvCxnSpPr/>
          <p:nvPr/>
        </p:nvCxnSpPr>
        <p:spPr>
          <a:xfrm>
            <a:off x="80486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1FA48CA-1D86-F94D-BF4D-9CCC6501BE08}"/>
              </a:ext>
            </a:extLst>
          </p:cNvPr>
          <p:cNvCxnSpPr/>
          <p:nvPr/>
        </p:nvCxnSpPr>
        <p:spPr>
          <a:xfrm>
            <a:off x="8201025" y="4200525"/>
            <a:ext cx="0" cy="442913"/>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64D97678-221E-E44A-898F-97BEC263535E}"/>
              </a:ext>
            </a:extLst>
          </p:cNvPr>
          <p:cNvSpPr/>
          <p:nvPr/>
        </p:nvSpPr>
        <p:spPr>
          <a:xfrm>
            <a:off x="1778549" y="3014663"/>
            <a:ext cx="1376610" cy="143351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DE1A2B2-4766-3C45-99B1-3A616F353889}"/>
              </a:ext>
            </a:extLst>
          </p:cNvPr>
          <p:cNvSpPr/>
          <p:nvPr/>
        </p:nvSpPr>
        <p:spPr>
          <a:xfrm>
            <a:off x="3164435" y="3500437"/>
            <a:ext cx="1376610" cy="9477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87E10C5-5844-D140-9F24-57933FE30CBA}"/>
              </a:ext>
            </a:extLst>
          </p:cNvPr>
          <p:cNvSpPr/>
          <p:nvPr/>
        </p:nvSpPr>
        <p:spPr>
          <a:xfrm>
            <a:off x="4550319" y="3643313"/>
            <a:ext cx="1376610" cy="80486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A2FE03B-AC90-B343-8C7A-9FD2781D206F}"/>
              </a:ext>
            </a:extLst>
          </p:cNvPr>
          <p:cNvSpPr/>
          <p:nvPr/>
        </p:nvSpPr>
        <p:spPr>
          <a:xfrm>
            <a:off x="5936201" y="4200525"/>
            <a:ext cx="1376610" cy="24764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3A8582-024C-C14F-944A-2DF0D3EE42AF}"/>
              </a:ext>
            </a:extLst>
          </p:cNvPr>
          <p:cNvSpPr txBox="1"/>
          <p:nvPr/>
        </p:nvSpPr>
        <p:spPr>
          <a:xfrm>
            <a:off x="2105025" y="4891088"/>
            <a:ext cx="614271" cy="646331"/>
          </a:xfrm>
          <a:prstGeom prst="rect">
            <a:avLst/>
          </a:prstGeom>
          <a:noFill/>
        </p:spPr>
        <p:txBody>
          <a:bodyPr wrap="none" rtlCol="0">
            <a:spAutoFit/>
          </a:bodyPr>
          <a:lstStyle/>
          <a:p>
            <a:pPr algn="ctr"/>
            <a:r>
              <a:rPr lang="en-US" dirty="0"/>
              <a:t>5 </a:t>
            </a:r>
          </a:p>
          <a:p>
            <a:pPr algn="ctr"/>
            <a:r>
              <a:rPr lang="en-US" dirty="0"/>
              <a:t>Min.</a:t>
            </a:r>
          </a:p>
        </p:txBody>
      </p:sp>
      <p:sp>
        <p:nvSpPr>
          <p:cNvPr id="78" name="TextBox 77">
            <a:extLst>
              <a:ext uri="{FF2B5EF4-FFF2-40B4-BE49-F238E27FC236}">
                <a16:creationId xmlns:a16="http://schemas.microsoft.com/office/drawing/2014/main" id="{E1B52529-9370-A64E-9318-E81719AA4678}"/>
              </a:ext>
            </a:extLst>
          </p:cNvPr>
          <p:cNvSpPr txBox="1"/>
          <p:nvPr/>
        </p:nvSpPr>
        <p:spPr>
          <a:xfrm>
            <a:off x="3514817" y="4891089"/>
            <a:ext cx="614271" cy="646331"/>
          </a:xfrm>
          <a:prstGeom prst="rect">
            <a:avLst/>
          </a:prstGeom>
          <a:noFill/>
        </p:spPr>
        <p:txBody>
          <a:bodyPr wrap="none" rtlCol="0">
            <a:spAutoFit/>
          </a:bodyPr>
          <a:lstStyle/>
          <a:p>
            <a:pPr algn="ctr"/>
            <a:r>
              <a:rPr lang="en-US" dirty="0"/>
              <a:t>5 </a:t>
            </a:r>
          </a:p>
          <a:p>
            <a:pPr algn="ctr"/>
            <a:r>
              <a:rPr lang="en-US" dirty="0"/>
              <a:t>Min.</a:t>
            </a:r>
          </a:p>
        </p:txBody>
      </p:sp>
      <p:sp>
        <p:nvSpPr>
          <p:cNvPr id="79" name="TextBox 78">
            <a:extLst>
              <a:ext uri="{FF2B5EF4-FFF2-40B4-BE49-F238E27FC236}">
                <a16:creationId xmlns:a16="http://schemas.microsoft.com/office/drawing/2014/main" id="{D323D942-B884-6249-BA19-C0EDEB38ECCB}"/>
              </a:ext>
            </a:extLst>
          </p:cNvPr>
          <p:cNvSpPr txBox="1"/>
          <p:nvPr/>
        </p:nvSpPr>
        <p:spPr>
          <a:xfrm>
            <a:off x="4919662" y="4891089"/>
            <a:ext cx="614271" cy="646331"/>
          </a:xfrm>
          <a:prstGeom prst="rect">
            <a:avLst/>
          </a:prstGeom>
          <a:noFill/>
        </p:spPr>
        <p:txBody>
          <a:bodyPr wrap="none" rtlCol="0">
            <a:spAutoFit/>
          </a:bodyPr>
          <a:lstStyle/>
          <a:p>
            <a:pPr algn="ctr"/>
            <a:r>
              <a:rPr lang="en-US" dirty="0"/>
              <a:t>5 </a:t>
            </a:r>
          </a:p>
          <a:p>
            <a:pPr algn="ctr"/>
            <a:r>
              <a:rPr lang="en-US" dirty="0"/>
              <a:t>Min.</a:t>
            </a:r>
          </a:p>
        </p:txBody>
      </p:sp>
      <p:sp>
        <p:nvSpPr>
          <p:cNvPr id="80" name="TextBox 79">
            <a:extLst>
              <a:ext uri="{FF2B5EF4-FFF2-40B4-BE49-F238E27FC236}">
                <a16:creationId xmlns:a16="http://schemas.microsoft.com/office/drawing/2014/main" id="{7F873656-054B-304C-A265-24788FFEF40C}"/>
              </a:ext>
            </a:extLst>
          </p:cNvPr>
          <p:cNvSpPr txBox="1"/>
          <p:nvPr/>
        </p:nvSpPr>
        <p:spPr>
          <a:xfrm>
            <a:off x="6372225" y="4891089"/>
            <a:ext cx="614271" cy="646331"/>
          </a:xfrm>
          <a:prstGeom prst="rect">
            <a:avLst/>
          </a:prstGeom>
          <a:noFill/>
        </p:spPr>
        <p:txBody>
          <a:bodyPr wrap="none" rtlCol="0">
            <a:spAutoFit/>
          </a:bodyPr>
          <a:lstStyle/>
          <a:p>
            <a:pPr algn="ctr"/>
            <a:r>
              <a:rPr lang="en-US" dirty="0"/>
              <a:t>5 </a:t>
            </a:r>
          </a:p>
          <a:p>
            <a:pPr algn="ctr"/>
            <a:r>
              <a:rPr lang="en-US" dirty="0"/>
              <a:t>Min.</a:t>
            </a:r>
          </a:p>
        </p:txBody>
      </p:sp>
    </p:spTree>
    <p:extLst>
      <p:ext uri="{BB962C8B-B14F-4D97-AF65-F5344CB8AC3E}">
        <p14:creationId xmlns:p14="http://schemas.microsoft.com/office/powerpoint/2010/main" val="3159333016"/>
      </p:ext>
    </p:extLst>
  </p:cSld>
  <p:clrMapOvr>
    <a:masterClrMapping/>
  </p:clrMapOvr>
  <p:transition spd="med">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21267" y="1116687"/>
            <a:ext cx="7620000" cy="5410200"/>
          </a:xfrm>
        </p:spPr>
        <p:txBody>
          <a:bodyPr rtlCol="0">
            <a:normAutofit/>
          </a:bodyPr>
          <a:lstStyle/>
          <a:p>
            <a:pPr eaLnBrk="1" fontAlgn="auto" hangingPunct="1">
              <a:spcAft>
                <a:spcPts val="0"/>
              </a:spcAft>
              <a:defRPr/>
            </a:pPr>
            <a:r>
              <a:rPr lang="en-US" dirty="0">
                <a:latin typeface="Gill Sans"/>
                <a:ea typeface="+mj-ea"/>
                <a:cs typeface="Gill Sans"/>
              </a:rPr>
              <a:t>The quick brown fox jumped over the lazy dog.</a:t>
            </a:r>
            <a:br>
              <a:rPr lang="en-US" dirty="0">
                <a:latin typeface="Gill Sans"/>
                <a:ea typeface="+mj-ea"/>
                <a:cs typeface="Gill Sans"/>
              </a:rPr>
            </a:br>
            <a:br>
              <a:rPr lang="en-US" dirty="0">
                <a:ea typeface="+mj-ea"/>
                <a:cs typeface="+mj-cs"/>
              </a:rPr>
            </a:br>
            <a:r>
              <a:rPr lang="en-US" sz="4000" dirty="0">
                <a:latin typeface="Palatino Linotype"/>
                <a:ea typeface="+mj-ea"/>
                <a:cs typeface="Palatino"/>
              </a:rPr>
              <a:t>The quick brown fox jumped over the lazy dog.</a:t>
            </a:r>
            <a:br>
              <a:rPr lang="en-US" sz="4000" dirty="0">
                <a:latin typeface="Palatino Linotype"/>
                <a:ea typeface="+mj-ea"/>
                <a:cs typeface="Palatino"/>
              </a:rPr>
            </a:br>
            <a:endParaRPr lang="en-US" sz="4000" dirty="0">
              <a:latin typeface="Palatino Linotype"/>
              <a:ea typeface="+mj-ea"/>
              <a:cs typeface="Palatino"/>
            </a:endParaRPr>
          </a:p>
        </p:txBody>
      </p:sp>
      <p:sp>
        <p:nvSpPr>
          <p:cNvPr id="2" name="TextBox 1"/>
          <p:cNvSpPr txBox="1"/>
          <p:nvPr/>
        </p:nvSpPr>
        <p:spPr>
          <a:xfrm>
            <a:off x="330740" y="162580"/>
            <a:ext cx="6001966" cy="954107"/>
          </a:xfrm>
          <a:prstGeom prst="rect">
            <a:avLst/>
          </a:prstGeom>
          <a:noFill/>
        </p:spPr>
        <p:txBody>
          <a:bodyPr wrap="square" rtlCol="0">
            <a:spAutoFit/>
          </a:bodyPr>
          <a:lstStyle/>
          <a:p>
            <a:r>
              <a:rPr lang="en-US" sz="2800" i="1" dirty="0">
                <a:solidFill>
                  <a:srgbClr val="FF0000"/>
                </a:solidFill>
              </a:rPr>
              <a:t>With body text (large amounts of text) </a:t>
            </a:r>
            <a:r>
              <a:rPr lang="en-US" sz="2800" i="1" dirty="0" err="1">
                <a:solidFill>
                  <a:srgbClr val="FF0000"/>
                </a:solidFill>
              </a:rPr>
              <a:t>serifed</a:t>
            </a:r>
            <a:r>
              <a:rPr lang="en-US" sz="2800" i="1" dirty="0">
                <a:solidFill>
                  <a:srgbClr val="FF0000"/>
                </a:solidFill>
              </a:rPr>
              <a:t> fonts are easier to read.</a:t>
            </a:r>
          </a:p>
        </p:txBody>
      </p:sp>
    </p:spTree>
    <p:extLst>
      <p:ext uri="{BB962C8B-B14F-4D97-AF65-F5344CB8AC3E}">
        <p14:creationId xmlns:p14="http://schemas.microsoft.com/office/powerpoint/2010/main" val="18438893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38200" y="795867"/>
            <a:ext cx="8001000" cy="5410200"/>
          </a:xfrm>
        </p:spPr>
        <p:txBody>
          <a:bodyPr rtlCol="0">
            <a:noAutofit/>
          </a:bodyPr>
          <a:lstStyle/>
          <a:p>
            <a:pPr algn="l" eaLnBrk="1" fontAlgn="auto" hangingPunct="1">
              <a:spcAft>
                <a:spcPts val="0"/>
              </a:spcAft>
              <a:defRPr/>
            </a:pPr>
            <a:r>
              <a:rPr lang="en-US" sz="4200" dirty="0">
                <a:ea typeface="+mj-ea"/>
                <a:cs typeface="+mj-cs"/>
              </a:rPr>
              <a:t>NOW IS THE TIME FOR ALL GOOD PEOPLE TO COME TO THE AID OF THEIR COUNTRY.</a:t>
            </a:r>
            <a:br>
              <a:rPr lang="en-US" sz="4200" dirty="0">
                <a:ea typeface="+mj-ea"/>
                <a:cs typeface="+mj-cs"/>
              </a:rPr>
            </a:br>
            <a:br>
              <a:rPr lang="en-US" sz="4200" dirty="0">
                <a:ea typeface="+mj-ea"/>
                <a:cs typeface="+mj-cs"/>
              </a:rPr>
            </a:br>
            <a:r>
              <a:rPr lang="en-US" sz="4200" dirty="0">
                <a:ea typeface="+mj-ea"/>
                <a:cs typeface="+mj-cs"/>
              </a:rPr>
              <a:t>Now is the time for all good people to come to the aid of their country.</a:t>
            </a:r>
          </a:p>
        </p:txBody>
      </p:sp>
      <p:sp>
        <p:nvSpPr>
          <p:cNvPr id="10" name="TextBox 9"/>
          <p:cNvSpPr txBox="1"/>
          <p:nvPr/>
        </p:nvSpPr>
        <p:spPr>
          <a:xfrm>
            <a:off x="330739" y="162580"/>
            <a:ext cx="8646309" cy="523220"/>
          </a:xfrm>
          <a:prstGeom prst="rect">
            <a:avLst/>
          </a:prstGeom>
          <a:noFill/>
        </p:spPr>
        <p:txBody>
          <a:bodyPr wrap="square" rtlCol="0">
            <a:spAutoFit/>
          </a:bodyPr>
          <a:lstStyle/>
          <a:p>
            <a:r>
              <a:rPr lang="en-US" sz="2800" i="1" dirty="0">
                <a:solidFill>
                  <a:srgbClr val="FF0000"/>
                </a:solidFill>
              </a:rPr>
              <a:t>All Caps is harder to read.</a:t>
            </a:r>
          </a:p>
        </p:txBody>
      </p:sp>
    </p:spTree>
    <p:extLst>
      <p:ext uri="{BB962C8B-B14F-4D97-AF65-F5344CB8AC3E}">
        <p14:creationId xmlns:p14="http://schemas.microsoft.com/office/powerpoint/2010/main" val="105659699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38200" y="685800"/>
            <a:ext cx="8001000" cy="5410200"/>
          </a:xfrm>
        </p:spPr>
        <p:txBody>
          <a:bodyPr rtlCol="0">
            <a:noAutofit/>
          </a:bodyPr>
          <a:lstStyle/>
          <a:p>
            <a:pPr algn="l" eaLnBrk="1" fontAlgn="auto" hangingPunct="1">
              <a:spcAft>
                <a:spcPts val="0"/>
              </a:spcAft>
              <a:defRPr/>
            </a:pPr>
            <a:r>
              <a:rPr lang="en-US" sz="4200" dirty="0">
                <a:ea typeface="+mj-ea"/>
                <a:cs typeface="+mj-cs"/>
              </a:rPr>
              <a:t>NOW IS THE TIME FOR ALL GOOD PEOPLE TO COME TO THE AID OF THEIR COUNTRY.</a:t>
            </a:r>
            <a:br>
              <a:rPr lang="en-US" sz="4200" dirty="0">
                <a:ea typeface="+mj-ea"/>
                <a:cs typeface="+mj-cs"/>
              </a:rPr>
            </a:br>
            <a:br>
              <a:rPr lang="en-US" sz="4200" dirty="0">
                <a:ea typeface="+mj-ea"/>
                <a:cs typeface="+mj-cs"/>
              </a:rPr>
            </a:br>
            <a:r>
              <a:rPr lang="en-US" sz="4800" dirty="0">
                <a:ea typeface="+mj-ea"/>
                <a:cs typeface="+mj-cs"/>
              </a:rPr>
              <a:t>Now is the time for all good people to come to the aid of their country.</a:t>
            </a:r>
          </a:p>
        </p:txBody>
      </p:sp>
      <p:sp>
        <p:nvSpPr>
          <p:cNvPr id="2" name="Rectangle 1"/>
          <p:cNvSpPr/>
          <p:nvPr/>
        </p:nvSpPr>
        <p:spPr bwMode="auto">
          <a:xfrm>
            <a:off x="725267" y="1956526"/>
            <a:ext cx="7772400" cy="381000"/>
          </a:xfrm>
          <a:prstGeom prst="rect">
            <a:avLst/>
          </a:prstGeom>
          <a:solidFill>
            <a:schemeClr val="bg1"/>
          </a:solidFill>
          <a:ln w="12700" cap="flat" cmpd="sng" algn="ctr">
            <a:noFill/>
            <a:prstDash val="solid"/>
            <a:round/>
            <a:headEnd type="none" w="med" len="med"/>
            <a:tailEnd type="none" w="med" len="med"/>
          </a:ln>
          <a:effectLst/>
        </p:spPr>
        <p:txBody>
          <a:bodyPr/>
          <a:lstStyle/>
          <a:p>
            <a:pPr>
              <a:defRPr/>
            </a:pPr>
            <a:endParaRPr lang="en-US">
              <a:solidFill>
                <a:srgbClr val="000000"/>
              </a:solidFill>
              <a:cs typeface="+mn-cs"/>
            </a:endParaRPr>
          </a:p>
        </p:txBody>
      </p:sp>
      <p:sp>
        <p:nvSpPr>
          <p:cNvPr id="5" name="Rectangle 4"/>
          <p:cNvSpPr/>
          <p:nvPr/>
        </p:nvSpPr>
        <p:spPr bwMode="auto">
          <a:xfrm>
            <a:off x="725267" y="5447965"/>
            <a:ext cx="7772400" cy="381000"/>
          </a:xfrm>
          <a:prstGeom prst="rect">
            <a:avLst/>
          </a:prstGeom>
          <a:solidFill>
            <a:schemeClr val="bg1"/>
          </a:solidFill>
          <a:ln w="12700" cap="flat" cmpd="sng" algn="ctr">
            <a:noFill/>
            <a:prstDash val="solid"/>
            <a:round/>
            <a:headEnd type="none" w="med" len="med"/>
            <a:tailEnd type="none" w="med" len="med"/>
          </a:ln>
          <a:effectLst/>
        </p:spPr>
        <p:txBody>
          <a:bodyPr/>
          <a:lstStyle/>
          <a:p>
            <a:pPr>
              <a:defRPr/>
            </a:pPr>
            <a:endParaRPr lang="en-US">
              <a:solidFill>
                <a:srgbClr val="000000"/>
              </a:solidFill>
              <a:cs typeface="+mn-cs"/>
            </a:endParaRPr>
          </a:p>
        </p:txBody>
      </p:sp>
      <p:sp>
        <p:nvSpPr>
          <p:cNvPr id="7" name="Rectangle 6"/>
          <p:cNvSpPr/>
          <p:nvPr/>
        </p:nvSpPr>
        <p:spPr bwMode="auto">
          <a:xfrm>
            <a:off x="714839" y="3988661"/>
            <a:ext cx="7772400" cy="381000"/>
          </a:xfrm>
          <a:prstGeom prst="rect">
            <a:avLst/>
          </a:prstGeom>
          <a:solidFill>
            <a:schemeClr val="bg1"/>
          </a:solidFill>
          <a:ln w="12700" cap="flat" cmpd="sng" algn="ctr">
            <a:noFill/>
            <a:prstDash val="solid"/>
            <a:round/>
            <a:headEnd type="none" w="med" len="med"/>
            <a:tailEnd type="none" w="med" len="med"/>
          </a:ln>
          <a:effectLst/>
        </p:spPr>
        <p:txBody>
          <a:bodyPr/>
          <a:lstStyle/>
          <a:p>
            <a:pPr>
              <a:defRPr/>
            </a:pPr>
            <a:endParaRPr lang="en-US" dirty="0">
              <a:solidFill>
                <a:srgbClr val="000000"/>
              </a:solidFill>
              <a:cs typeface="+mn-cs"/>
            </a:endParaRPr>
          </a:p>
        </p:txBody>
      </p:sp>
      <p:sp>
        <p:nvSpPr>
          <p:cNvPr id="9" name="Rectangle 8"/>
          <p:cNvSpPr/>
          <p:nvPr/>
        </p:nvSpPr>
        <p:spPr bwMode="auto">
          <a:xfrm>
            <a:off x="725267" y="2596987"/>
            <a:ext cx="7772400" cy="381000"/>
          </a:xfrm>
          <a:prstGeom prst="rect">
            <a:avLst/>
          </a:prstGeom>
          <a:solidFill>
            <a:schemeClr val="bg1"/>
          </a:solidFill>
          <a:ln w="12700" cap="flat" cmpd="sng" algn="ctr">
            <a:noFill/>
            <a:prstDash val="solid"/>
            <a:round/>
            <a:headEnd type="none" w="med" len="med"/>
            <a:tailEnd type="none" w="med" len="med"/>
          </a:ln>
          <a:effectLst/>
        </p:spPr>
        <p:txBody>
          <a:bodyPr/>
          <a:lstStyle/>
          <a:p>
            <a:pPr>
              <a:defRPr/>
            </a:pPr>
            <a:endParaRPr lang="en-US">
              <a:solidFill>
                <a:srgbClr val="000000"/>
              </a:solidFill>
              <a:cs typeface="+mn-cs"/>
            </a:endParaRPr>
          </a:p>
        </p:txBody>
      </p:sp>
      <p:sp>
        <p:nvSpPr>
          <p:cNvPr id="10" name="TextBox 9"/>
          <p:cNvSpPr txBox="1"/>
          <p:nvPr/>
        </p:nvSpPr>
        <p:spPr>
          <a:xfrm>
            <a:off x="330739" y="162580"/>
            <a:ext cx="8646309" cy="523220"/>
          </a:xfrm>
          <a:prstGeom prst="rect">
            <a:avLst/>
          </a:prstGeom>
          <a:noFill/>
        </p:spPr>
        <p:txBody>
          <a:bodyPr wrap="square" rtlCol="0">
            <a:spAutoFit/>
          </a:bodyPr>
          <a:lstStyle/>
          <a:p>
            <a:r>
              <a:rPr lang="en-US" sz="2800" i="1" dirty="0">
                <a:solidFill>
                  <a:srgbClr val="FF0000"/>
                </a:solidFill>
              </a:rPr>
              <a:t>All Caps Readability</a:t>
            </a:r>
          </a:p>
        </p:txBody>
      </p:sp>
      <p:sp>
        <p:nvSpPr>
          <p:cNvPr id="12" name="Rectangle 11"/>
          <p:cNvSpPr/>
          <p:nvPr/>
        </p:nvSpPr>
        <p:spPr bwMode="auto">
          <a:xfrm>
            <a:off x="725267" y="4722001"/>
            <a:ext cx="7772400" cy="381000"/>
          </a:xfrm>
          <a:prstGeom prst="rect">
            <a:avLst/>
          </a:prstGeom>
          <a:solidFill>
            <a:schemeClr val="bg1"/>
          </a:solidFill>
          <a:ln w="12700" cap="flat" cmpd="sng" algn="ctr">
            <a:noFill/>
            <a:prstDash val="solid"/>
            <a:round/>
            <a:headEnd type="none" w="med" len="med"/>
            <a:tailEnd type="none" w="med" len="med"/>
          </a:ln>
          <a:effectLst/>
        </p:spPr>
        <p:txBody>
          <a:bodyPr/>
          <a:lstStyle/>
          <a:p>
            <a:pPr>
              <a:defRPr/>
            </a:pPr>
            <a:endParaRPr lang="en-US">
              <a:solidFill>
                <a:srgbClr val="000000"/>
              </a:solidFill>
              <a:cs typeface="+mn-cs"/>
            </a:endParaRPr>
          </a:p>
        </p:txBody>
      </p:sp>
      <p:sp>
        <p:nvSpPr>
          <p:cNvPr id="13" name="Rectangle 12"/>
          <p:cNvSpPr/>
          <p:nvPr/>
        </p:nvSpPr>
        <p:spPr bwMode="auto">
          <a:xfrm>
            <a:off x="838200" y="1332450"/>
            <a:ext cx="7772400" cy="381000"/>
          </a:xfrm>
          <a:prstGeom prst="rect">
            <a:avLst/>
          </a:prstGeom>
          <a:solidFill>
            <a:schemeClr val="bg1"/>
          </a:solidFill>
          <a:ln w="12700" cap="flat" cmpd="sng" algn="ctr">
            <a:noFill/>
            <a:prstDash val="solid"/>
            <a:round/>
            <a:headEnd type="none" w="med" len="med"/>
            <a:tailEnd type="none" w="med" len="med"/>
          </a:ln>
          <a:effectLst/>
        </p:spPr>
        <p:txBody>
          <a:bodyPr/>
          <a:lstStyle/>
          <a:p>
            <a:pPr>
              <a:defRPr/>
            </a:pPr>
            <a:endParaRPr lang="en-US">
              <a:solidFill>
                <a:srgbClr val="000000"/>
              </a:solidFill>
              <a:cs typeface="+mn-cs"/>
            </a:endParaRPr>
          </a:p>
        </p:txBody>
      </p:sp>
      <p:sp>
        <p:nvSpPr>
          <p:cNvPr id="14" name="Rectangle 13"/>
          <p:cNvSpPr/>
          <p:nvPr/>
        </p:nvSpPr>
        <p:spPr bwMode="auto">
          <a:xfrm>
            <a:off x="725267" y="3413713"/>
            <a:ext cx="7772400" cy="2682287"/>
          </a:xfrm>
          <a:prstGeom prst="rect">
            <a:avLst/>
          </a:prstGeom>
          <a:solidFill>
            <a:schemeClr val="bg1"/>
          </a:solidFill>
          <a:ln w="12700" cap="flat" cmpd="sng" algn="ctr">
            <a:noFill/>
            <a:prstDash val="solid"/>
            <a:round/>
            <a:headEnd type="none" w="med" len="med"/>
            <a:tailEnd type="none" w="med" len="med"/>
          </a:ln>
          <a:effectLst/>
        </p:spPr>
        <p:txBody>
          <a:bodyPr/>
          <a:lstStyle/>
          <a:p>
            <a:pPr>
              <a:defRPr/>
            </a:pPr>
            <a:endParaRPr lang="en-US">
              <a:solidFill>
                <a:srgbClr val="000000"/>
              </a:solidFill>
              <a:cs typeface="+mn-cs"/>
            </a:endParaRPr>
          </a:p>
        </p:txBody>
      </p:sp>
    </p:spTree>
    <p:extLst>
      <p:ext uri="{BB962C8B-B14F-4D97-AF65-F5344CB8AC3E}">
        <p14:creationId xmlns:p14="http://schemas.microsoft.com/office/powerpoint/2010/main" val="1796686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873" y="1371600"/>
            <a:ext cx="8229600" cy="5892800"/>
          </a:xfrm>
        </p:spPr>
        <p:txBody>
          <a:bodyPr>
            <a:normAutofit fontScale="92500"/>
          </a:bodyPr>
          <a:lstStyle/>
          <a:p>
            <a:pPr marL="0" indent="0">
              <a:lnSpc>
                <a:spcPts val="3000"/>
              </a:lnSpc>
              <a:spcBef>
                <a:spcPts val="0"/>
              </a:spcBef>
              <a:buNone/>
            </a:pPr>
            <a:r>
              <a:rPr lang="en-US" dirty="0">
                <a:latin typeface="Times" charset="0"/>
                <a:ea typeface="Times" charset="0"/>
                <a:cs typeface="Times" charset="0"/>
              </a:rPr>
              <a:t>This study examined the concurrent validity of assessments based on a prescribed set of preparation standards of teacher candidate competency.  </a:t>
            </a:r>
          </a:p>
          <a:p>
            <a:pPr marL="0" indent="0">
              <a:spcBef>
                <a:spcPts val="0"/>
              </a:spcBef>
              <a:buNone/>
            </a:pPr>
            <a:endParaRPr lang="en-US" dirty="0">
              <a:latin typeface="Times" charset="0"/>
              <a:ea typeface="Times" charset="0"/>
              <a:cs typeface="Times" charset="0"/>
            </a:endParaRPr>
          </a:p>
          <a:p>
            <a:pPr marL="0" indent="0">
              <a:lnSpc>
                <a:spcPts val="3600"/>
              </a:lnSpc>
              <a:spcBef>
                <a:spcPts val="0"/>
              </a:spcBef>
              <a:buNone/>
            </a:pPr>
            <a:r>
              <a:rPr lang="en-US" dirty="0">
                <a:latin typeface="Times" charset="0"/>
                <a:ea typeface="Times" charset="0"/>
                <a:cs typeface="Times" charset="0"/>
              </a:rPr>
              <a:t>This study examined the concurrent validity of assessments based on a prescribed set of preparation standards of teacher candidate competency.  </a:t>
            </a:r>
          </a:p>
          <a:p>
            <a:pPr marL="0" indent="0">
              <a:lnSpc>
                <a:spcPts val="2460"/>
              </a:lnSpc>
              <a:buNone/>
            </a:pPr>
            <a:endParaRPr lang="en-US" dirty="0">
              <a:latin typeface="Times" charset="0"/>
              <a:ea typeface="Times" charset="0"/>
              <a:cs typeface="Times" charset="0"/>
            </a:endParaRPr>
          </a:p>
          <a:p>
            <a:pPr marL="0" indent="0">
              <a:lnSpc>
                <a:spcPts val="4200"/>
              </a:lnSpc>
              <a:spcBef>
                <a:spcPts val="0"/>
              </a:spcBef>
              <a:buNone/>
            </a:pPr>
            <a:r>
              <a:rPr lang="en-US" dirty="0">
                <a:latin typeface="Times" charset="0"/>
                <a:ea typeface="Times" charset="0"/>
                <a:cs typeface="Times" charset="0"/>
              </a:rPr>
              <a:t>This study examined the concurrent validity of assessments based on a prescribed set of preparation standards of teacher candidate competency.  </a:t>
            </a:r>
          </a:p>
          <a:p>
            <a:pPr marL="0" indent="0">
              <a:lnSpc>
                <a:spcPts val="2460"/>
              </a:lnSpc>
              <a:buNone/>
            </a:pPr>
            <a:endParaRPr lang="en-US" dirty="0">
              <a:latin typeface="Times" charset="0"/>
              <a:ea typeface="Times" charset="0"/>
              <a:cs typeface="Times" charset="0"/>
            </a:endParaRPr>
          </a:p>
        </p:txBody>
      </p:sp>
      <p:sp>
        <p:nvSpPr>
          <p:cNvPr id="4" name="TextBox 3"/>
          <p:cNvSpPr txBox="1"/>
          <p:nvPr/>
        </p:nvSpPr>
        <p:spPr>
          <a:xfrm>
            <a:off x="330740" y="162580"/>
            <a:ext cx="6001966" cy="954107"/>
          </a:xfrm>
          <a:prstGeom prst="rect">
            <a:avLst/>
          </a:prstGeom>
          <a:noFill/>
        </p:spPr>
        <p:txBody>
          <a:bodyPr wrap="square" rtlCol="0">
            <a:spAutoFit/>
          </a:bodyPr>
          <a:lstStyle/>
          <a:p>
            <a:r>
              <a:rPr lang="en-US" sz="2800" i="1" dirty="0">
                <a:solidFill>
                  <a:srgbClr val="FF0000"/>
                </a:solidFill>
              </a:rPr>
              <a:t>The longer the line the more spacing that is needed between lines</a:t>
            </a:r>
          </a:p>
        </p:txBody>
      </p:sp>
    </p:spTree>
    <p:extLst>
      <p:ext uri="{BB962C8B-B14F-4D97-AF65-F5344CB8AC3E}">
        <p14:creationId xmlns:p14="http://schemas.microsoft.com/office/powerpoint/2010/main" val="21586229"/>
      </p:ext>
    </p:extLst>
  </p:cSld>
  <p:clrMapOvr>
    <a:masterClrMapping/>
  </p:clrMapOvr>
  <p:transition spd="med">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rtlCol="0">
            <a:normAutofit/>
          </a:bodyPr>
          <a:lstStyle/>
          <a:p>
            <a:pPr eaLnBrk="1" fontAlgn="auto" hangingPunct="1">
              <a:spcAft>
                <a:spcPts val="0"/>
              </a:spcAft>
              <a:defRPr/>
            </a:pPr>
            <a:r>
              <a:rPr lang="en-US">
                <a:ea typeface="+mj-ea"/>
                <a:cs typeface="+mj-cs"/>
              </a:rPr>
              <a:t>Type Size</a:t>
            </a:r>
          </a:p>
        </p:txBody>
      </p:sp>
      <p:sp>
        <p:nvSpPr>
          <p:cNvPr id="55299" name="Rectangle 3"/>
          <p:cNvSpPr>
            <a:spLocks noGrp="1" noChangeArrowheads="1"/>
          </p:cNvSpPr>
          <p:nvPr>
            <p:ph idx="1"/>
          </p:nvPr>
        </p:nvSpPr>
        <p:spPr>
          <a:xfrm>
            <a:off x="533400" y="1600200"/>
            <a:ext cx="8229600" cy="5181600"/>
          </a:xfrm>
        </p:spPr>
        <p:txBody>
          <a:bodyPr rtlCol="0">
            <a:normAutofit/>
          </a:bodyPr>
          <a:lstStyle/>
          <a:p>
            <a:pPr eaLnBrk="1" fontAlgn="auto" hangingPunct="1">
              <a:spcAft>
                <a:spcPts val="1800"/>
              </a:spcAft>
              <a:buFont typeface="Arial"/>
              <a:buChar char="•"/>
              <a:defRPr/>
            </a:pPr>
            <a:r>
              <a:rPr lang="en-US" dirty="0">
                <a:ea typeface="+mn-ea"/>
                <a:cs typeface="+mn-cs"/>
              </a:rPr>
              <a:t>1/25 of the image height minimum</a:t>
            </a:r>
          </a:p>
          <a:p>
            <a:pPr eaLnBrk="1" fontAlgn="auto" hangingPunct="1">
              <a:spcAft>
                <a:spcPts val="0"/>
              </a:spcAft>
              <a:buFont typeface="Arial"/>
              <a:buChar char="•"/>
              <a:defRPr/>
            </a:pPr>
            <a:r>
              <a:rPr lang="en-US" sz="1400" dirty="0">
                <a:ea typeface="+mn-ea"/>
                <a:cs typeface="+mn-cs"/>
              </a:rPr>
              <a:t>14 point</a:t>
            </a:r>
          </a:p>
          <a:p>
            <a:pPr eaLnBrk="1" fontAlgn="auto" hangingPunct="1">
              <a:spcAft>
                <a:spcPts val="0"/>
              </a:spcAft>
              <a:buFont typeface="Arial"/>
              <a:buChar char="•"/>
              <a:defRPr/>
            </a:pPr>
            <a:r>
              <a:rPr lang="en-US" sz="1800" dirty="0">
                <a:ea typeface="+mn-ea"/>
                <a:cs typeface="+mn-cs"/>
              </a:rPr>
              <a:t>18 point</a:t>
            </a:r>
          </a:p>
          <a:p>
            <a:pPr eaLnBrk="1" fontAlgn="auto" hangingPunct="1">
              <a:spcAft>
                <a:spcPts val="0"/>
              </a:spcAft>
              <a:buFont typeface="Arial"/>
              <a:buChar char="•"/>
              <a:defRPr/>
            </a:pPr>
            <a:r>
              <a:rPr lang="en-US" sz="2400" dirty="0">
                <a:ea typeface="+mn-ea"/>
                <a:cs typeface="+mn-cs"/>
              </a:rPr>
              <a:t>24 point</a:t>
            </a:r>
          </a:p>
          <a:p>
            <a:pPr eaLnBrk="1" fontAlgn="auto" hangingPunct="1">
              <a:spcAft>
                <a:spcPts val="0"/>
              </a:spcAft>
              <a:buFont typeface="Arial"/>
              <a:buChar char="•"/>
              <a:defRPr/>
            </a:pPr>
            <a:r>
              <a:rPr lang="en-US" sz="2800" dirty="0">
                <a:ea typeface="+mn-ea"/>
                <a:cs typeface="+mn-cs"/>
              </a:rPr>
              <a:t>28 point</a:t>
            </a:r>
          </a:p>
          <a:p>
            <a:pPr eaLnBrk="1" fontAlgn="auto" hangingPunct="1">
              <a:spcAft>
                <a:spcPts val="0"/>
              </a:spcAft>
              <a:buFont typeface="Arial"/>
              <a:buChar char="•"/>
              <a:defRPr/>
            </a:pPr>
            <a:r>
              <a:rPr lang="en-US" dirty="0">
                <a:ea typeface="+mn-ea"/>
                <a:cs typeface="+mn-cs"/>
              </a:rPr>
              <a:t>32 point</a:t>
            </a:r>
          </a:p>
          <a:p>
            <a:pPr eaLnBrk="1" fontAlgn="auto" hangingPunct="1">
              <a:spcAft>
                <a:spcPts val="0"/>
              </a:spcAft>
              <a:buFont typeface="Arial"/>
              <a:buChar char="•"/>
              <a:defRPr/>
            </a:pPr>
            <a:r>
              <a:rPr lang="en-US" sz="3600" dirty="0">
                <a:ea typeface="+mn-ea"/>
                <a:cs typeface="+mn-cs"/>
              </a:rPr>
              <a:t>36 point</a:t>
            </a:r>
          </a:p>
          <a:p>
            <a:pPr eaLnBrk="1" fontAlgn="auto" hangingPunct="1">
              <a:spcAft>
                <a:spcPts val="0"/>
              </a:spcAft>
              <a:buFont typeface="Arial"/>
              <a:buChar char="•"/>
              <a:defRPr/>
            </a:pPr>
            <a:r>
              <a:rPr lang="en-US" sz="4000" dirty="0">
                <a:ea typeface="+mn-ea"/>
                <a:cs typeface="+mn-cs"/>
              </a:rPr>
              <a:t>40 point</a:t>
            </a:r>
          </a:p>
          <a:p>
            <a:pPr marL="0" indent="0" eaLnBrk="1" fontAlgn="auto" hangingPunct="1">
              <a:spcAft>
                <a:spcPts val="0"/>
              </a:spcAft>
              <a:buFont typeface="Arial" charset="0"/>
              <a:buNone/>
              <a:defRPr/>
            </a:pPr>
            <a:endParaRPr lang="en-US" sz="4000" dirty="0">
              <a:ea typeface="+mn-ea"/>
              <a:cs typeface="+mn-cs"/>
            </a:endParaRPr>
          </a:p>
        </p:txBody>
      </p:sp>
      <p:grpSp>
        <p:nvGrpSpPr>
          <p:cNvPr id="51" name="Group 50"/>
          <p:cNvGrpSpPr>
            <a:grpSpLocks/>
          </p:cNvGrpSpPr>
          <p:nvPr/>
        </p:nvGrpSpPr>
        <p:grpSpPr bwMode="auto">
          <a:xfrm>
            <a:off x="2209800" y="2971800"/>
            <a:ext cx="3559175" cy="461963"/>
            <a:chOff x="2209800" y="2971800"/>
            <a:chExt cx="3559427" cy="461665"/>
          </a:xfrm>
        </p:grpSpPr>
        <p:sp>
          <p:nvSpPr>
            <p:cNvPr id="51204" name="TextBox 1"/>
            <p:cNvSpPr txBox="1">
              <a:spLocks noChangeArrowheads="1"/>
            </p:cNvSpPr>
            <p:nvPr/>
          </p:nvSpPr>
          <p:spPr bwMode="auto">
            <a:xfrm>
              <a:off x="4191000" y="2971800"/>
              <a:ext cx="15782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About 1/25</a:t>
              </a:r>
            </a:p>
          </p:txBody>
        </p:sp>
        <p:cxnSp>
          <p:nvCxnSpPr>
            <p:cNvPr id="27" name="Straight Arrow Connector 26"/>
            <p:cNvCxnSpPr/>
            <p:nvPr/>
          </p:nvCxnSpPr>
          <p:spPr>
            <a:xfrm flipH="1" flipV="1">
              <a:off x="2209800" y="3274817"/>
              <a:ext cx="1981340" cy="15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7535062" y="85375"/>
            <a:ext cx="587010" cy="6688630"/>
            <a:chOff x="7535062" y="85375"/>
            <a:chExt cx="587010" cy="6688630"/>
          </a:xfrm>
        </p:grpSpPr>
        <p:cxnSp>
          <p:nvCxnSpPr>
            <p:cNvPr id="8" name="Straight Connector 7"/>
            <p:cNvCxnSpPr/>
            <p:nvPr/>
          </p:nvCxnSpPr>
          <p:spPr>
            <a:xfrm>
              <a:off x="7535062" y="8537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535062" y="34263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535062" y="59988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535062" y="85714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535062" y="111439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535062" y="137165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5062" y="162890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535062" y="188616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535062" y="214341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35062" y="240067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535062" y="265792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535062" y="291518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535062" y="317243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535062" y="342969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535062" y="368694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535062" y="394420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535062" y="420145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535062" y="445871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35062" y="471596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535062" y="497322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535062" y="523047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535062" y="548773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535062" y="574498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535062" y="600224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535062" y="625949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535062" y="6516750"/>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535062" y="6774005"/>
              <a:ext cx="587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8122071" y="85375"/>
              <a:ext cx="1" cy="66886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790689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29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29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29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29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533400"/>
            <a:ext cx="7924800" cy="5562600"/>
          </a:xfrm>
        </p:spPr>
        <p:txBody>
          <a:bodyPr rtlCol="0">
            <a:normAutofit fontScale="90000"/>
          </a:bodyPr>
          <a:lstStyle/>
          <a:p>
            <a:pPr algn="l" eaLnBrk="1" fontAlgn="auto" hangingPunct="1">
              <a:spcAft>
                <a:spcPts val="0"/>
              </a:spcAft>
              <a:defRPr/>
            </a:pPr>
            <a:r>
              <a:rPr lang="en-US" sz="1800" dirty="0">
                <a:ea typeface="+mj-ea"/>
                <a:cs typeface="Times" charset="0"/>
              </a:rPr>
              <a:t>Direct Instruction</a:t>
            </a:r>
            <a:br>
              <a:rPr lang="en-US" sz="1800" dirty="0">
                <a:ea typeface="+mj-ea"/>
                <a:cs typeface="Times" charset="0"/>
              </a:rPr>
            </a:br>
            <a:br>
              <a:rPr lang="en-US" sz="1800" dirty="0">
                <a:ea typeface="+mj-ea"/>
                <a:cs typeface="Times" charset="0"/>
              </a:rPr>
            </a:br>
            <a:r>
              <a:rPr lang="en-US" sz="1800" dirty="0">
                <a:ea typeface="+mj-ea"/>
                <a:cs typeface="Times" charset="0"/>
              </a:rPr>
              <a:t>Instruction which has an academic focus, presents little choice of activity by the students, favors large group over small-group instruction, and focuses on factual questions and controlled classroom practice (</a:t>
            </a:r>
            <a:r>
              <a:rPr lang="en-US" sz="1800" dirty="0" err="1">
                <a:ea typeface="+mj-ea"/>
                <a:cs typeface="Times" charset="0"/>
              </a:rPr>
              <a:t>Orlich</a:t>
            </a:r>
            <a:r>
              <a:rPr lang="en-US" sz="1800" dirty="0">
                <a:ea typeface="+mj-ea"/>
                <a:cs typeface="Times" charset="0"/>
              </a:rPr>
              <a:t>, 1994)</a:t>
            </a:r>
            <a:br>
              <a:rPr lang="en-US" sz="1800" dirty="0">
                <a:ea typeface="+mj-ea"/>
                <a:cs typeface="Times" charset="0"/>
              </a:rPr>
            </a:br>
            <a:br>
              <a:rPr lang="en-US" sz="1800" dirty="0">
                <a:ea typeface="+mj-ea"/>
                <a:cs typeface="Times" charset="0"/>
              </a:rPr>
            </a:br>
            <a:r>
              <a:rPr lang="en-US" sz="1800" dirty="0">
                <a:ea typeface="+mj-ea"/>
                <a:cs typeface="Times" charset="0"/>
              </a:rPr>
              <a:t>Positive characteristics of Direct Instruction</a:t>
            </a:r>
            <a:br>
              <a:rPr lang="en-US" sz="1800" dirty="0">
                <a:ea typeface="+mj-ea"/>
                <a:cs typeface="Times" charset="0"/>
              </a:rPr>
            </a:br>
            <a:r>
              <a:rPr lang="en-US" sz="1800" dirty="0">
                <a:ea typeface="+mj-ea"/>
                <a:cs typeface="Times" charset="0"/>
              </a:rPr>
              <a:t>- provides for delivery to the entire class</a:t>
            </a:r>
            <a:br>
              <a:rPr lang="en-US" sz="1800" dirty="0">
                <a:ea typeface="+mj-ea"/>
                <a:cs typeface="Times" charset="0"/>
              </a:rPr>
            </a:br>
            <a:r>
              <a:rPr lang="en-US" sz="1800" dirty="0">
                <a:ea typeface="+mj-ea"/>
                <a:cs typeface="Times" charset="0"/>
              </a:rPr>
              <a:t>- controls focus of attention</a:t>
            </a:r>
            <a:br>
              <a:rPr lang="en-US" sz="1800" dirty="0">
                <a:ea typeface="+mj-ea"/>
                <a:cs typeface="Times" charset="0"/>
              </a:rPr>
            </a:br>
            <a:r>
              <a:rPr lang="en-US" sz="1800" dirty="0">
                <a:ea typeface="+mj-ea"/>
                <a:cs typeface="Times" charset="0"/>
              </a:rPr>
              <a:t>- makes the most of the time available</a:t>
            </a:r>
            <a:br>
              <a:rPr lang="en-US" sz="1800" dirty="0">
                <a:ea typeface="+mj-ea"/>
                <a:cs typeface="Times" charset="0"/>
              </a:rPr>
            </a:br>
            <a:r>
              <a:rPr lang="en-US" sz="1800" dirty="0">
                <a:ea typeface="+mj-ea"/>
                <a:cs typeface="Times" charset="0"/>
              </a:rPr>
              <a:t>- assesses feedback quickly from the class to ensure understanding</a:t>
            </a:r>
            <a:br>
              <a:rPr lang="en-US" sz="1800" dirty="0">
                <a:ea typeface="+mj-ea"/>
                <a:cs typeface="Times" charset="0"/>
              </a:rPr>
            </a:br>
            <a:r>
              <a:rPr lang="en-US" sz="1800" dirty="0">
                <a:ea typeface="+mj-ea"/>
                <a:cs typeface="Times" charset="0"/>
              </a:rPr>
              <a:t>- allows the teacher to answer student questions that may be of interest to the class as a whole only once</a:t>
            </a:r>
            <a:br>
              <a:rPr lang="en-US" sz="1800" dirty="0">
                <a:ea typeface="+mj-ea"/>
                <a:cs typeface="Times" charset="0"/>
              </a:rPr>
            </a:br>
            <a:r>
              <a:rPr lang="en-US" sz="1800" dirty="0">
                <a:ea typeface="+mj-ea"/>
                <a:cs typeface="Times" charset="0"/>
              </a:rPr>
              <a:t>- provides the teacher with the option of using student reactions to modify a lesson or an activity</a:t>
            </a:r>
            <a:br>
              <a:rPr lang="en-US" sz="1800" dirty="0">
                <a:ea typeface="+mj-ea"/>
                <a:cs typeface="Times" charset="0"/>
              </a:rPr>
            </a:br>
            <a:r>
              <a:rPr lang="en-US" sz="1800" dirty="0">
                <a:ea typeface="+mj-ea"/>
                <a:cs typeface="Times" charset="0"/>
              </a:rPr>
              <a:t>- allows the teacher to use a student to explain directions or provide insight into the lesson or activity</a:t>
            </a:r>
            <a:br>
              <a:rPr lang="en-US" sz="1800" dirty="0">
                <a:ea typeface="+mj-ea"/>
                <a:cs typeface="Times" charset="0"/>
              </a:rPr>
            </a:br>
            <a:r>
              <a:rPr lang="en-US" sz="1800" dirty="0">
                <a:ea typeface="+mj-ea"/>
                <a:cs typeface="Times" charset="0"/>
              </a:rPr>
              <a:t>- requires less preparation time than many alternative instructional strategies</a:t>
            </a:r>
            <a:br>
              <a:rPr lang="en-US" sz="1800" dirty="0">
                <a:ea typeface="+mj-ea"/>
                <a:cs typeface="Times" charset="0"/>
              </a:rPr>
            </a:br>
            <a:r>
              <a:rPr lang="en-US" sz="1800" dirty="0">
                <a:ea typeface="+mj-ea"/>
                <a:cs typeface="Times" charset="0"/>
              </a:rPr>
              <a:t>- stresses the teacher</a:t>
            </a:r>
            <a:r>
              <a:rPr lang="en-US" sz="1800" dirty="0">
                <a:cs typeface="Times" charset="0"/>
              </a:rPr>
              <a:t>’</a:t>
            </a:r>
            <a:r>
              <a:rPr lang="en-US" sz="1800" dirty="0">
                <a:ea typeface="+mj-ea"/>
                <a:cs typeface="Times" charset="0"/>
              </a:rPr>
              <a:t>s ability to motivate</a:t>
            </a:r>
            <a:br>
              <a:rPr lang="en-US" sz="1800" dirty="0">
                <a:ea typeface="+mj-ea"/>
                <a:cs typeface="Times" charset="0"/>
              </a:rPr>
            </a:br>
            <a:r>
              <a:rPr lang="en-US" sz="1800" dirty="0">
                <a:ea typeface="+mj-ea"/>
                <a:cs typeface="Times" charset="0"/>
              </a:rPr>
              <a:t>- allows all students the same amount of time on task</a:t>
            </a:r>
            <a:endParaRPr lang="en-US" dirty="0">
              <a:ea typeface="+mj-ea"/>
              <a:cs typeface="Times" charset="0"/>
            </a:endParaRPr>
          </a:p>
        </p:txBody>
      </p:sp>
      <p:sp>
        <p:nvSpPr>
          <p:cNvPr id="3" name="TextBox 2">
            <a:extLst>
              <a:ext uri="{FF2B5EF4-FFF2-40B4-BE49-F238E27FC236}">
                <a16:creationId xmlns:a16="http://schemas.microsoft.com/office/drawing/2014/main" id="{036C49B0-4879-3D42-9263-16AC2C8EA3B8}"/>
              </a:ext>
            </a:extLst>
          </p:cNvPr>
          <p:cNvSpPr txBox="1"/>
          <p:nvPr/>
        </p:nvSpPr>
        <p:spPr>
          <a:xfrm>
            <a:off x="236549" y="189236"/>
            <a:ext cx="7270899" cy="523220"/>
          </a:xfrm>
          <a:prstGeom prst="rect">
            <a:avLst/>
          </a:prstGeom>
          <a:noFill/>
        </p:spPr>
        <p:txBody>
          <a:bodyPr wrap="square" rtlCol="0">
            <a:spAutoFit/>
          </a:bodyPr>
          <a:lstStyle/>
          <a:p>
            <a:r>
              <a:rPr lang="en-US" sz="2800" i="1" dirty="0">
                <a:solidFill>
                  <a:srgbClr val="FF0000"/>
                </a:solidFill>
              </a:rPr>
              <a:t>Use a maximum of  25 words per slide</a:t>
            </a:r>
          </a:p>
        </p:txBody>
      </p:sp>
    </p:spTree>
    <p:extLst>
      <p:ext uri="{BB962C8B-B14F-4D97-AF65-F5344CB8AC3E}">
        <p14:creationId xmlns:p14="http://schemas.microsoft.com/office/powerpoint/2010/main" val="22672338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7E336-C006-6044-9442-A46A576A607E}"/>
              </a:ext>
            </a:extLst>
          </p:cNvPr>
          <p:cNvPicPr>
            <a:picLocks noChangeAspect="1"/>
          </p:cNvPicPr>
          <p:nvPr/>
        </p:nvPicPr>
        <p:blipFill>
          <a:blip r:embed="rId2"/>
          <a:stretch>
            <a:fillRect/>
          </a:stretch>
        </p:blipFill>
        <p:spPr>
          <a:xfrm>
            <a:off x="785132" y="818243"/>
            <a:ext cx="7573736" cy="4452632"/>
          </a:xfrm>
          <a:prstGeom prst="rect">
            <a:avLst/>
          </a:prstGeom>
        </p:spPr>
      </p:pic>
    </p:spTree>
    <p:extLst>
      <p:ext uri="{BB962C8B-B14F-4D97-AF65-F5344CB8AC3E}">
        <p14:creationId xmlns:p14="http://schemas.microsoft.com/office/powerpoint/2010/main" val="1742668034"/>
      </p:ext>
    </p:extLst>
  </p:cSld>
  <p:clrMapOvr>
    <a:masterClrMapping/>
  </p:clrMapOvr>
  <p:transition spd="med">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712788"/>
            <a:ext cx="8229600" cy="1143000"/>
          </a:xfrm>
        </p:spPr>
        <p:txBody>
          <a:bodyPr rtlCol="0">
            <a:normAutofit fontScale="90000"/>
          </a:bodyPr>
          <a:lstStyle/>
          <a:p>
            <a:pPr eaLnBrk="1" fontAlgn="auto" hangingPunct="1">
              <a:spcAft>
                <a:spcPts val="0"/>
              </a:spcAft>
              <a:defRPr/>
            </a:pPr>
            <a:r>
              <a:rPr lang="en-US" dirty="0">
                <a:ea typeface="+mj-ea"/>
                <a:cs typeface="+mj-cs"/>
              </a:rPr>
              <a:t>A Related Problem That is not Really About Type</a:t>
            </a:r>
          </a:p>
        </p:txBody>
      </p:sp>
      <p:sp>
        <p:nvSpPr>
          <p:cNvPr id="55299" name="Rectangle 3"/>
          <p:cNvSpPr>
            <a:spLocks noGrp="1" noChangeArrowheads="1"/>
          </p:cNvSpPr>
          <p:nvPr>
            <p:ph idx="1"/>
          </p:nvPr>
        </p:nvSpPr>
        <p:spPr>
          <a:xfrm>
            <a:off x="457200" y="2524125"/>
            <a:ext cx="8134350" cy="4525963"/>
          </a:xfrm>
        </p:spPr>
        <p:txBody>
          <a:bodyPr rtlCol="0">
            <a:normAutofit/>
          </a:bodyPr>
          <a:lstStyle/>
          <a:p>
            <a:pPr eaLnBrk="1" fontAlgn="auto" hangingPunct="1">
              <a:spcAft>
                <a:spcPts val="0"/>
              </a:spcAft>
              <a:buFont typeface="Arial"/>
              <a:buChar char="•"/>
              <a:defRPr/>
            </a:pPr>
            <a:r>
              <a:rPr lang="en-US" dirty="0">
                <a:ea typeface="+mn-ea"/>
                <a:cs typeface="+mn-cs"/>
              </a:rPr>
              <a:t>No one should sit more than 8 times the height of the projected image away from the screen</a:t>
            </a:r>
          </a:p>
        </p:txBody>
      </p:sp>
    </p:spTree>
    <p:extLst>
      <p:ext uri="{BB962C8B-B14F-4D97-AF65-F5344CB8AC3E}">
        <p14:creationId xmlns:p14="http://schemas.microsoft.com/office/powerpoint/2010/main" val="143174258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C7E4-18B3-3142-B257-2D4688A37064}"/>
              </a:ext>
            </a:extLst>
          </p:cNvPr>
          <p:cNvSpPr>
            <a:spLocks noGrp="1"/>
          </p:cNvSpPr>
          <p:nvPr>
            <p:ph type="title"/>
          </p:nvPr>
        </p:nvSpPr>
        <p:spPr/>
        <p:txBody>
          <a:bodyPr/>
          <a:lstStyle/>
          <a:p>
            <a:r>
              <a:rPr lang="en-US" dirty="0"/>
              <a:t>Aspect Ratio</a:t>
            </a:r>
          </a:p>
        </p:txBody>
      </p:sp>
      <p:pic>
        <p:nvPicPr>
          <p:cNvPr id="9" name="Picture 8">
            <a:extLst>
              <a:ext uri="{FF2B5EF4-FFF2-40B4-BE49-F238E27FC236}">
                <a16:creationId xmlns:a16="http://schemas.microsoft.com/office/drawing/2014/main" id="{0E8A7F3E-C891-C149-B6D9-A316C8E7A484}"/>
              </a:ext>
            </a:extLst>
          </p:cNvPr>
          <p:cNvPicPr>
            <a:picLocks noChangeAspect="1"/>
          </p:cNvPicPr>
          <p:nvPr/>
        </p:nvPicPr>
        <p:blipFill>
          <a:blip r:embed="rId2"/>
          <a:stretch>
            <a:fillRect/>
          </a:stretch>
        </p:blipFill>
        <p:spPr>
          <a:xfrm>
            <a:off x="5031691" y="1417638"/>
            <a:ext cx="3959908" cy="4863382"/>
          </a:xfrm>
          <a:prstGeom prst="rect">
            <a:avLst/>
          </a:prstGeom>
        </p:spPr>
      </p:pic>
      <p:pic>
        <p:nvPicPr>
          <p:cNvPr id="10" name="Picture 9">
            <a:extLst>
              <a:ext uri="{FF2B5EF4-FFF2-40B4-BE49-F238E27FC236}">
                <a16:creationId xmlns:a16="http://schemas.microsoft.com/office/drawing/2014/main" id="{04CD30D6-1937-0C48-B1E1-E0ACC2480350}"/>
              </a:ext>
            </a:extLst>
          </p:cNvPr>
          <p:cNvPicPr>
            <a:picLocks noChangeAspect="1"/>
          </p:cNvPicPr>
          <p:nvPr/>
        </p:nvPicPr>
        <p:blipFill>
          <a:blip r:embed="rId3"/>
          <a:stretch>
            <a:fillRect/>
          </a:stretch>
        </p:blipFill>
        <p:spPr>
          <a:xfrm>
            <a:off x="91299" y="1436877"/>
            <a:ext cx="4684410" cy="4844143"/>
          </a:xfrm>
          <a:prstGeom prst="rect">
            <a:avLst/>
          </a:prstGeom>
        </p:spPr>
      </p:pic>
      <p:sp>
        <p:nvSpPr>
          <p:cNvPr id="3" name="TextBox 2">
            <a:extLst>
              <a:ext uri="{FF2B5EF4-FFF2-40B4-BE49-F238E27FC236}">
                <a16:creationId xmlns:a16="http://schemas.microsoft.com/office/drawing/2014/main" id="{CAD9D822-54AE-F343-887F-0A3E79CD775F}"/>
              </a:ext>
            </a:extLst>
          </p:cNvPr>
          <p:cNvSpPr txBox="1"/>
          <p:nvPr/>
        </p:nvSpPr>
        <p:spPr>
          <a:xfrm>
            <a:off x="903514" y="1048306"/>
            <a:ext cx="805543" cy="369332"/>
          </a:xfrm>
          <a:prstGeom prst="rect">
            <a:avLst/>
          </a:prstGeom>
          <a:noFill/>
        </p:spPr>
        <p:txBody>
          <a:bodyPr wrap="square" rtlCol="0">
            <a:spAutoFit/>
          </a:bodyPr>
          <a:lstStyle/>
          <a:p>
            <a:r>
              <a:rPr lang="en-US" dirty="0"/>
              <a:t>16 x 9</a:t>
            </a:r>
          </a:p>
        </p:txBody>
      </p:sp>
      <p:sp>
        <p:nvSpPr>
          <p:cNvPr id="6" name="TextBox 5">
            <a:extLst>
              <a:ext uri="{FF2B5EF4-FFF2-40B4-BE49-F238E27FC236}">
                <a16:creationId xmlns:a16="http://schemas.microsoft.com/office/drawing/2014/main" id="{37D18C43-E057-854B-9B81-B4E5074ACB2E}"/>
              </a:ext>
            </a:extLst>
          </p:cNvPr>
          <p:cNvSpPr txBox="1"/>
          <p:nvPr/>
        </p:nvSpPr>
        <p:spPr>
          <a:xfrm>
            <a:off x="7489369" y="1048306"/>
            <a:ext cx="805543" cy="369332"/>
          </a:xfrm>
          <a:prstGeom prst="rect">
            <a:avLst/>
          </a:prstGeom>
          <a:noFill/>
        </p:spPr>
        <p:txBody>
          <a:bodyPr wrap="square" rtlCol="0">
            <a:spAutoFit/>
          </a:bodyPr>
          <a:lstStyle/>
          <a:p>
            <a:r>
              <a:rPr lang="en-US" dirty="0"/>
              <a:t>4 x 3</a:t>
            </a:r>
          </a:p>
        </p:txBody>
      </p:sp>
    </p:spTree>
    <p:extLst>
      <p:ext uri="{BB962C8B-B14F-4D97-AF65-F5344CB8AC3E}">
        <p14:creationId xmlns:p14="http://schemas.microsoft.com/office/powerpoint/2010/main" val="3926315717"/>
      </p:ext>
    </p:extLst>
  </p:cSld>
  <p:clrMapOvr>
    <a:masterClrMapping/>
  </p:clrMapOvr>
  <p:transition spd="med">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133C394-4B49-284C-81C1-00C9884BE937}"/>
              </a:ext>
            </a:extLst>
          </p:cNvPr>
          <p:cNvSpPr txBox="1"/>
          <p:nvPr/>
        </p:nvSpPr>
        <p:spPr>
          <a:xfrm>
            <a:off x="204537" y="162426"/>
            <a:ext cx="3603458" cy="369332"/>
          </a:xfrm>
          <a:prstGeom prst="rect">
            <a:avLst/>
          </a:prstGeom>
          <a:noFill/>
        </p:spPr>
        <p:txBody>
          <a:bodyPr wrap="square" rtlCol="0">
            <a:spAutoFit/>
          </a:bodyPr>
          <a:lstStyle/>
          <a:p>
            <a:r>
              <a:rPr lang="en-US" dirty="0"/>
              <a:t>4:3 slide on a 16:9 screen</a:t>
            </a:r>
          </a:p>
        </p:txBody>
      </p:sp>
      <p:pic>
        <p:nvPicPr>
          <p:cNvPr id="3" name="Picture 2">
            <a:extLst>
              <a:ext uri="{FF2B5EF4-FFF2-40B4-BE49-F238E27FC236}">
                <a16:creationId xmlns:a16="http://schemas.microsoft.com/office/drawing/2014/main" id="{397414D4-6E1C-FC4E-93C1-008A325615C7}"/>
              </a:ext>
            </a:extLst>
          </p:cNvPr>
          <p:cNvPicPr>
            <a:picLocks noChangeAspect="1"/>
          </p:cNvPicPr>
          <p:nvPr/>
        </p:nvPicPr>
        <p:blipFill>
          <a:blip r:embed="rId2"/>
          <a:stretch>
            <a:fillRect/>
          </a:stretch>
        </p:blipFill>
        <p:spPr>
          <a:xfrm>
            <a:off x="1651109" y="982104"/>
            <a:ext cx="5965053" cy="4448247"/>
          </a:xfrm>
          <a:prstGeom prst="rect">
            <a:avLst/>
          </a:prstGeom>
        </p:spPr>
      </p:pic>
      <p:sp>
        <p:nvSpPr>
          <p:cNvPr id="4" name="Rectangle 3">
            <a:extLst>
              <a:ext uri="{FF2B5EF4-FFF2-40B4-BE49-F238E27FC236}">
                <a16:creationId xmlns:a16="http://schemas.microsoft.com/office/drawing/2014/main" id="{4AE1B244-16E3-D64B-93A3-695B5A9B2FD3}"/>
              </a:ext>
            </a:extLst>
          </p:cNvPr>
          <p:cNvSpPr/>
          <p:nvPr/>
        </p:nvSpPr>
        <p:spPr>
          <a:xfrm>
            <a:off x="7458184" y="982104"/>
            <a:ext cx="1236591" cy="43307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6C78D55-059A-4A42-8892-5B0F3160C531}"/>
              </a:ext>
            </a:extLst>
          </p:cNvPr>
          <p:cNvSpPr/>
          <p:nvPr/>
        </p:nvSpPr>
        <p:spPr>
          <a:xfrm>
            <a:off x="414519" y="982104"/>
            <a:ext cx="1236591" cy="43307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EBB2AC-660B-ED43-89F1-40B1709C3F8D}"/>
              </a:ext>
            </a:extLst>
          </p:cNvPr>
          <p:cNvSpPr/>
          <p:nvPr/>
        </p:nvSpPr>
        <p:spPr>
          <a:xfrm>
            <a:off x="1389628" y="5312895"/>
            <a:ext cx="6793079" cy="16748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8840"/>
      </p:ext>
    </p:extLst>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0272F-B330-244E-B1E6-6C2A21D654C2}"/>
              </a:ext>
            </a:extLst>
          </p:cNvPr>
          <p:cNvSpPr>
            <a:spLocks noGrp="1"/>
          </p:cNvSpPr>
          <p:nvPr>
            <p:ph idx="1"/>
          </p:nvPr>
        </p:nvSpPr>
        <p:spPr>
          <a:xfrm>
            <a:off x="457200" y="2332037"/>
            <a:ext cx="8229600" cy="4525963"/>
          </a:xfrm>
        </p:spPr>
        <p:txBody>
          <a:bodyPr/>
          <a:lstStyle/>
          <a:p>
            <a:r>
              <a:rPr lang="en-US" dirty="0"/>
              <a:t>Students in a special education course</a:t>
            </a:r>
          </a:p>
          <a:p>
            <a:r>
              <a:rPr lang="en-US" dirty="0"/>
              <a:t>Students had better short-term memory when lecture was combined with discussion over lecture combined with cooperative learning.</a:t>
            </a:r>
          </a:p>
          <a:p>
            <a:r>
              <a:rPr lang="en-US" dirty="0"/>
              <a:t>No difference for long-term memory.</a:t>
            </a:r>
          </a:p>
        </p:txBody>
      </p:sp>
      <p:sp>
        <p:nvSpPr>
          <p:cNvPr id="4" name="TextBox 3">
            <a:extLst>
              <a:ext uri="{FF2B5EF4-FFF2-40B4-BE49-F238E27FC236}">
                <a16:creationId xmlns:a16="http://schemas.microsoft.com/office/drawing/2014/main" id="{A25C8A12-3888-114F-B7D9-D2508ADA0B5B}"/>
              </a:ext>
            </a:extLst>
          </p:cNvPr>
          <p:cNvSpPr txBox="1"/>
          <p:nvPr/>
        </p:nvSpPr>
        <p:spPr>
          <a:xfrm>
            <a:off x="700087" y="385763"/>
            <a:ext cx="6858003" cy="1200329"/>
          </a:xfrm>
          <a:prstGeom prst="rect">
            <a:avLst/>
          </a:prstGeom>
          <a:noFill/>
        </p:spPr>
        <p:txBody>
          <a:bodyPr wrap="square" rtlCol="0">
            <a:spAutoFit/>
          </a:bodyPr>
          <a:lstStyle/>
          <a:p>
            <a:pPr marL="412750" indent="-412750"/>
            <a:r>
              <a:rPr lang="en-US" dirty="0">
                <a:latin typeface="Times" pitchFamily="2" charset="0"/>
              </a:rPr>
              <a:t>Morgan, R. L., </a:t>
            </a:r>
            <a:r>
              <a:rPr lang="en-US" dirty="0" err="1">
                <a:latin typeface="Times" pitchFamily="2" charset="0"/>
              </a:rPr>
              <a:t>Whorton</a:t>
            </a:r>
            <a:r>
              <a:rPr lang="en-US" dirty="0">
                <a:latin typeface="Times" pitchFamily="2" charset="0"/>
              </a:rPr>
              <a:t>, J. E., &amp; </a:t>
            </a:r>
            <a:r>
              <a:rPr lang="en-US" dirty="0" err="1">
                <a:latin typeface="Times" pitchFamily="2" charset="0"/>
              </a:rPr>
              <a:t>Gunsalus</a:t>
            </a:r>
            <a:r>
              <a:rPr lang="en-US" dirty="0">
                <a:latin typeface="Times" pitchFamily="2" charset="0"/>
              </a:rPr>
              <a:t>, C. (2000). A comparison of short term and long term retention: Lecture combined with discussion versus cooperative learning. </a:t>
            </a:r>
            <a:r>
              <a:rPr lang="en-US" i="1" dirty="0">
                <a:latin typeface="Times" pitchFamily="2" charset="0"/>
              </a:rPr>
              <a:t>Journal of Instructional Psychology, 27</a:t>
            </a:r>
            <a:r>
              <a:rPr lang="en-US" dirty="0">
                <a:latin typeface="Times" pitchFamily="2" charset="0"/>
              </a:rPr>
              <a:t>(1), 53-58.</a:t>
            </a:r>
          </a:p>
        </p:txBody>
      </p:sp>
    </p:spTree>
    <p:extLst>
      <p:ext uri="{BB962C8B-B14F-4D97-AF65-F5344CB8AC3E}">
        <p14:creationId xmlns:p14="http://schemas.microsoft.com/office/powerpoint/2010/main" val="4013529155"/>
      </p:ext>
    </p:extLst>
  </p:cSld>
  <p:clrMapOvr>
    <a:masterClrMapping/>
  </p:clrMapOvr>
  <p:transition spd="med">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E06EBE-16FF-9E41-9145-8AA0A8212AE6}"/>
              </a:ext>
            </a:extLst>
          </p:cNvPr>
          <p:cNvSpPr txBox="1"/>
          <p:nvPr/>
        </p:nvSpPr>
        <p:spPr>
          <a:xfrm>
            <a:off x="201537" y="164597"/>
            <a:ext cx="3603458" cy="369332"/>
          </a:xfrm>
          <a:prstGeom prst="rect">
            <a:avLst/>
          </a:prstGeom>
          <a:noFill/>
        </p:spPr>
        <p:txBody>
          <a:bodyPr wrap="square" rtlCol="0">
            <a:spAutoFit/>
          </a:bodyPr>
          <a:lstStyle/>
          <a:p>
            <a:r>
              <a:rPr lang="en-US" dirty="0"/>
              <a:t>16:9 slide on a 4:3 screen</a:t>
            </a:r>
          </a:p>
        </p:txBody>
      </p:sp>
      <p:grpSp>
        <p:nvGrpSpPr>
          <p:cNvPr id="19" name="Group 18">
            <a:extLst>
              <a:ext uri="{FF2B5EF4-FFF2-40B4-BE49-F238E27FC236}">
                <a16:creationId xmlns:a16="http://schemas.microsoft.com/office/drawing/2014/main" id="{CE54B846-CA5E-8E47-BD19-E4533DA90BAC}"/>
              </a:ext>
            </a:extLst>
          </p:cNvPr>
          <p:cNvGrpSpPr/>
          <p:nvPr/>
        </p:nvGrpSpPr>
        <p:grpSpPr>
          <a:xfrm>
            <a:off x="1487017" y="967021"/>
            <a:ext cx="6034276" cy="4880327"/>
            <a:chOff x="1691553" y="906863"/>
            <a:chExt cx="5527398" cy="4470380"/>
          </a:xfrm>
        </p:grpSpPr>
        <p:sp>
          <p:nvSpPr>
            <p:cNvPr id="13" name="Rectangle 12">
              <a:extLst>
                <a:ext uri="{FF2B5EF4-FFF2-40B4-BE49-F238E27FC236}">
                  <a16:creationId xmlns:a16="http://schemas.microsoft.com/office/drawing/2014/main" id="{81BEDE09-8690-2E45-B07A-AD02D03AA58B}"/>
                </a:ext>
              </a:extLst>
            </p:cNvPr>
            <p:cNvSpPr/>
            <p:nvPr/>
          </p:nvSpPr>
          <p:spPr>
            <a:xfrm>
              <a:off x="1695652" y="1749961"/>
              <a:ext cx="5523296" cy="27841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C4D865-27AF-9F4F-A99C-B9101F6149B1}"/>
                </a:ext>
              </a:extLst>
            </p:cNvPr>
            <p:cNvPicPr>
              <a:picLocks noChangeAspect="1"/>
            </p:cNvPicPr>
            <p:nvPr/>
          </p:nvPicPr>
          <p:blipFill>
            <a:blip r:embed="rId2"/>
            <a:stretch>
              <a:fillRect/>
            </a:stretch>
          </p:blipFill>
          <p:spPr>
            <a:xfrm>
              <a:off x="2336708" y="2018031"/>
              <a:ext cx="4125299" cy="2145672"/>
            </a:xfrm>
            <a:prstGeom prst="rect">
              <a:avLst/>
            </a:prstGeom>
          </p:spPr>
        </p:pic>
        <p:sp>
          <p:nvSpPr>
            <p:cNvPr id="4" name="Rectangle 3">
              <a:extLst>
                <a:ext uri="{FF2B5EF4-FFF2-40B4-BE49-F238E27FC236}">
                  <a16:creationId xmlns:a16="http://schemas.microsoft.com/office/drawing/2014/main" id="{C57125CB-C4FF-5B49-8049-9CDB228D41B4}"/>
                </a:ext>
              </a:extLst>
            </p:cNvPr>
            <p:cNvSpPr/>
            <p:nvPr/>
          </p:nvSpPr>
          <p:spPr>
            <a:xfrm rot="16200000">
              <a:off x="4033703" y="-1435287"/>
              <a:ext cx="843098" cy="55273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0288B8-451E-4149-81B4-A7CE5BC39ACD}"/>
                </a:ext>
              </a:extLst>
            </p:cNvPr>
            <p:cNvSpPr/>
            <p:nvPr/>
          </p:nvSpPr>
          <p:spPr>
            <a:xfrm rot="16200000">
              <a:off x="4033704" y="2191996"/>
              <a:ext cx="843098" cy="552739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846836"/>
      </p:ext>
    </p:extLst>
  </p:cSld>
  <p:clrMapOvr>
    <a:masterClrMapping/>
  </p:clrMapOvr>
  <p:transition spd="med">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2A6D-A0BF-6545-9D25-520C22193DDB}"/>
              </a:ext>
            </a:extLst>
          </p:cNvPr>
          <p:cNvSpPr>
            <a:spLocks noGrp="1"/>
          </p:cNvSpPr>
          <p:nvPr>
            <p:ph type="title"/>
          </p:nvPr>
        </p:nvSpPr>
        <p:spPr/>
        <p:txBody>
          <a:bodyPr/>
          <a:lstStyle/>
          <a:p>
            <a:r>
              <a:rPr lang="en-US" dirty="0"/>
              <a:t>Finding the controls in PowerPoint</a:t>
            </a:r>
          </a:p>
        </p:txBody>
      </p:sp>
      <p:sp>
        <p:nvSpPr>
          <p:cNvPr id="3" name="Content Placeholder 2">
            <a:extLst>
              <a:ext uri="{FF2B5EF4-FFF2-40B4-BE49-F238E27FC236}">
                <a16:creationId xmlns:a16="http://schemas.microsoft.com/office/drawing/2014/main" id="{BAB36642-21DE-0441-85E8-7565A7D68E6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8344142"/>
      </p:ext>
    </p:extLst>
  </p:cSld>
  <p:clrMapOvr>
    <a:masterClrMapping/>
  </p:clrMapOvr>
  <p:transition spd="med">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5BB8A-1AA0-4D4E-9103-02B698B55F16}"/>
              </a:ext>
            </a:extLst>
          </p:cNvPr>
          <p:cNvSpPr>
            <a:spLocks noGrp="1"/>
          </p:cNvSpPr>
          <p:nvPr>
            <p:ph type="ctrTitle"/>
          </p:nvPr>
        </p:nvSpPr>
        <p:spPr>
          <a:xfrm>
            <a:off x="1145241" y="2130425"/>
            <a:ext cx="6853518" cy="1470025"/>
          </a:xfrm>
        </p:spPr>
        <p:txBody>
          <a:bodyPr/>
          <a:lstStyle/>
          <a:p>
            <a:r>
              <a:rPr lang="en-US" dirty="0"/>
              <a:t>Making Slide Design Not be a Distraction</a:t>
            </a:r>
          </a:p>
        </p:txBody>
      </p:sp>
      <p:sp>
        <p:nvSpPr>
          <p:cNvPr id="5" name="Subtitle 4">
            <a:extLst>
              <a:ext uri="{FF2B5EF4-FFF2-40B4-BE49-F238E27FC236}">
                <a16:creationId xmlns:a16="http://schemas.microsoft.com/office/drawing/2014/main" id="{15374724-AE3D-D447-9C24-494E04056C55}"/>
              </a:ext>
            </a:extLst>
          </p:cNvPr>
          <p:cNvSpPr>
            <a:spLocks noGrp="1"/>
          </p:cNvSpPr>
          <p:nvPr>
            <p:ph type="subTitle" idx="1"/>
          </p:nvPr>
        </p:nvSpPr>
        <p:spPr/>
        <p:txBody>
          <a:bodyPr/>
          <a:lstStyle/>
          <a:p>
            <a:r>
              <a:rPr lang="en-US" dirty="0"/>
              <a:t>Graphics</a:t>
            </a:r>
          </a:p>
        </p:txBody>
      </p:sp>
    </p:spTree>
    <p:extLst>
      <p:ext uri="{BB962C8B-B14F-4D97-AF65-F5344CB8AC3E}">
        <p14:creationId xmlns:p14="http://schemas.microsoft.com/office/powerpoint/2010/main" val="3302401163"/>
      </p:ext>
    </p:extLst>
  </p:cSld>
  <p:clrMapOvr>
    <a:masterClrMapping/>
  </p:clrMapOvr>
  <p:transition spd="med">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7130" y="570471"/>
            <a:ext cx="1031789" cy="463252"/>
          </a:xfrm>
          <a:prstGeom prst="rect">
            <a:avLst/>
          </a:prstGeom>
        </p:spPr>
      </p:pic>
      <p:pic>
        <p:nvPicPr>
          <p:cNvPr id="5" name="Picture 4"/>
          <p:cNvPicPr>
            <a:picLocks noChangeAspect="1"/>
          </p:cNvPicPr>
          <p:nvPr/>
        </p:nvPicPr>
        <p:blipFill>
          <a:blip r:embed="rId2"/>
          <a:stretch>
            <a:fillRect/>
          </a:stretch>
        </p:blipFill>
        <p:spPr>
          <a:xfrm>
            <a:off x="2869237" y="748958"/>
            <a:ext cx="3981898" cy="1787790"/>
          </a:xfrm>
          <a:prstGeom prst="rect">
            <a:avLst/>
          </a:prstGeom>
        </p:spPr>
      </p:pic>
      <p:pic>
        <p:nvPicPr>
          <p:cNvPr id="7" name="Picture 6" descr="UP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269" y="3492036"/>
            <a:ext cx="4242487" cy="2184095"/>
          </a:xfrm>
          <a:prstGeom prst="rect">
            <a:avLst/>
          </a:prstGeom>
        </p:spPr>
      </p:pic>
      <p:sp>
        <p:nvSpPr>
          <p:cNvPr id="8" name="TextBox 7"/>
          <p:cNvSpPr txBox="1"/>
          <p:nvPr/>
        </p:nvSpPr>
        <p:spPr>
          <a:xfrm>
            <a:off x="2782340" y="284292"/>
            <a:ext cx="8137590" cy="646331"/>
          </a:xfrm>
          <a:prstGeom prst="rect">
            <a:avLst/>
          </a:prstGeom>
          <a:noFill/>
        </p:spPr>
        <p:txBody>
          <a:bodyPr wrap="square" rtlCol="0">
            <a:spAutoFit/>
          </a:bodyPr>
          <a:lstStyle/>
          <a:p>
            <a:r>
              <a:rPr lang="en-US" sz="3600" dirty="0">
                <a:latin typeface="Times"/>
                <a:cs typeface="Times"/>
              </a:rPr>
              <a:t>Working In a 300 DPI World</a:t>
            </a:r>
          </a:p>
        </p:txBody>
      </p:sp>
    </p:spTree>
    <p:extLst>
      <p:ext uri="{BB962C8B-B14F-4D97-AF65-F5344CB8AC3E}">
        <p14:creationId xmlns:p14="http://schemas.microsoft.com/office/powerpoint/2010/main" val="2768911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0" presetClass="path" presetSubtype="0" fill="hold" nodeType="withEffect">
                                  <p:stCondLst>
                                    <p:cond delay="0"/>
                                  </p:stCondLst>
                                  <p:childTnLst>
                                    <p:animMotion origin="layout" path="M -0.50477 -0.18735 L -0.01961 0.08731 " pathEditMode="relative" rAng="0" ptsTypes="AA">
                                      <p:cBhvr>
                                        <p:cTn id="12" dur="1000" fill="hold"/>
                                        <p:tgtEl>
                                          <p:spTgt spid="5"/>
                                        </p:tgtEl>
                                        <p:attrNameLst>
                                          <p:attrName>ppt_x</p:attrName>
                                          <p:attrName>ppt_y</p:attrName>
                                        </p:attrNameLst>
                                      </p:cBhvr>
                                      <p:rCtr x="24258" y="13733"/>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738497" y="3162566"/>
            <a:ext cx="2999850" cy="1608753"/>
          </a:xfrm>
          <a:prstGeom prst="rect">
            <a:avLst/>
          </a:prstGeom>
        </p:spPr>
      </p:pic>
      <p:sp>
        <p:nvSpPr>
          <p:cNvPr id="23" name="TextBox 22"/>
          <p:cNvSpPr txBox="1"/>
          <p:nvPr/>
        </p:nvSpPr>
        <p:spPr>
          <a:xfrm>
            <a:off x="493187" y="591791"/>
            <a:ext cx="8137590" cy="1200329"/>
          </a:xfrm>
          <a:prstGeom prst="rect">
            <a:avLst/>
          </a:prstGeom>
          <a:noFill/>
        </p:spPr>
        <p:txBody>
          <a:bodyPr wrap="square" rtlCol="0">
            <a:spAutoFit/>
          </a:bodyPr>
          <a:lstStyle/>
          <a:p>
            <a:r>
              <a:rPr lang="en-US" sz="3600" dirty="0">
                <a:latin typeface="Times"/>
                <a:cs typeface="Times"/>
              </a:rPr>
              <a:t>Graphics: Solution 1</a:t>
            </a:r>
          </a:p>
          <a:p>
            <a:r>
              <a:rPr lang="en-US" sz="3600" dirty="0">
                <a:latin typeface="Times"/>
                <a:cs typeface="Times"/>
              </a:rPr>
              <a:t>Draw It Yourself</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754" y="3478850"/>
            <a:ext cx="3358023" cy="1292469"/>
          </a:xfrm>
          <a:prstGeom prst="rect">
            <a:avLst/>
          </a:prstGeom>
        </p:spPr>
      </p:pic>
    </p:spTree>
    <p:extLst>
      <p:ext uri="{BB962C8B-B14F-4D97-AF65-F5344CB8AC3E}">
        <p14:creationId xmlns:p14="http://schemas.microsoft.com/office/powerpoint/2010/main" val="1127807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viewScreenSnapz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395" y="1560786"/>
            <a:ext cx="10958283" cy="7755560"/>
          </a:xfrm>
          <a:prstGeom prst="rect">
            <a:avLst/>
          </a:prstGeom>
        </p:spPr>
      </p:pic>
      <p:pic>
        <p:nvPicPr>
          <p:cNvPr id="2" name="Picture 1" descr="PreviewScreenSnapz001.jpg"/>
          <p:cNvPicPr>
            <a:picLocks noChangeAspect="1"/>
          </p:cNvPicPr>
          <p:nvPr/>
        </p:nvPicPr>
        <p:blipFill rotWithShape="1">
          <a:blip r:embed="rId3">
            <a:extLst>
              <a:ext uri="{28A0092B-C50C-407E-A947-70E740481C1C}">
                <a14:useLocalDpi xmlns:a14="http://schemas.microsoft.com/office/drawing/2010/main" val="0"/>
              </a:ext>
            </a:extLst>
          </a:blip>
          <a:srcRect l="1" r="5378"/>
          <a:stretch/>
        </p:blipFill>
        <p:spPr>
          <a:xfrm>
            <a:off x="-6645396" y="762170"/>
            <a:ext cx="11338560" cy="9352791"/>
          </a:xfrm>
          <a:prstGeom prst="rect">
            <a:avLst/>
          </a:prstGeom>
        </p:spPr>
      </p:pic>
      <p:sp>
        <p:nvSpPr>
          <p:cNvPr id="23" name="TextBox 22"/>
          <p:cNvSpPr txBox="1"/>
          <p:nvPr/>
        </p:nvSpPr>
        <p:spPr>
          <a:xfrm>
            <a:off x="0" y="170471"/>
            <a:ext cx="9385300" cy="1938992"/>
          </a:xfrm>
          <a:prstGeom prst="rect">
            <a:avLst/>
          </a:prstGeom>
          <a:solidFill>
            <a:schemeClr val="bg1"/>
          </a:solidFill>
        </p:spPr>
        <p:txBody>
          <a:bodyPr wrap="square" rtlCol="0">
            <a:spAutoFit/>
          </a:bodyPr>
          <a:lstStyle/>
          <a:p>
            <a:r>
              <a:rPr lang="en-US" sz="3600" dirty="0">
                <a:latin typeface="Times"/>
                <a:cs typeface="Times"/>
              </a:rPr>
              <a:t>  Graphics: Solution 2</a:t>
            </a:r>
          </a:p>
          <a:p>
            <a:r>
              <a:rPr lang="en-US" sz="3600" dirty="0">
                <a:latin typeface="Times"/>
                <a:cs typeface="Times"/>
              </a:rPr>
              <a:t>  Learn to Make Screenshots</a:t>
            </a:r>
          </a:p>
          <a:p>
            <a:r>
              <a:rPr lang="en-US" sz="2800" dirty="0">
                <a:latin typeface="Times"/>
                <a:cs typeface="Times"/>
              </a:rPr>
              <a:t>  1. Shoot Big           2. Differences Between PNG &amp; JPG</a:t>
            </a:r>
          </a:p>
          <a:p>
            <a:endParaRPr lang="en-US" sz="2000" dirty="0">
              <a:latin typeface="Times"/>
              <a:cs typeface="Times"/>
            </a:endParaRPr>
          </a:p>
        </p:txBody>
      </p:sp>
      <p:sp>
        <p:nvSpPr>
          <p:cNvPr id="4" name="TextBox 3">
            <a:extLst>
              <a:ext uri="{FF2B5EF4-FFF2-40B4-BE49-F238E27FC236}">
                <a16:creationId xmlns:a16="http://schemas.microsoft.com/office/drawing/2014/main" id="{932E33D4-E3FF-7946-B12C-E89310E6BEF7}"/>
              </a:ext>
            </a:extLst>
          </p:cNvPr>
          <p:cNvSpPr txBox="1"/>
          <p:nvPr/>
        </p:nvSpPr>
        <p:spPr>
          <a:xfrm>
            <a:off x="2593121" y="6158210"/>
            <a:ext cx="1769329" cy="523220"/>
          </a:xfrm>
          <a:prstGeom prst="rect">
            <a:avLst/>
          </a:prstGeom>
          <a:noFill/>
        </p:spPr>
        <p:txBody>
          <a:bodyPr wrap="square" rtlCol="0">
            <a:spAutoFit/>
          </a:bodyPr>
          <a:lstStyle/>
          <a:p>
            <a:r>
              <a:rPr lang="en-US" sz="2800" dirty="0">
                <a:solidFill>
                  <a:schemeClr val="bg1"/>
                </a:solidFill>
              </a:rPr>
              <a:t>¼ screen</a:t>
            </a:r>
          </a:p>
        </p:txBody>
      </p:sp>
      <p:sp>
        <p:nvSpPr>
          <p:cNvPr id="6" name="TextBox 5">
            <a:extLst>
              <a:ext uri="{FF2B5EF4-FFF2-40B4-BE49-F238E27FC236}">
                <a16:creationId xmlns:a16="http://schemas.microsoft.com/office/drawing/2014/main" id="{8C6E99D5-1475-114C-A0E3-242806017752}"/>
              </a:ext>
            </a:extLst>
          </p:cNvPr>
          <p:cNvSpPr txBox="1"/>
          <p:nvPr/>
        </p:nvSpPr>
        <p:spPr>
          <a:xfrm>
            <a:off x="7298470" y="6158210"/>
            <a:ext cx="2086829" cy="523220"/>
          </a:xfrm>
          <a:prstGeom prst="rect">
            <a:avLst/>
          </a:prstGeom>
          <a:noFill/>
        </p:spPr>
        <p:txBody>
          <a:bodyPr wrap="square" rtlCol="0">
            <a:spAutoFit/>
          </a:bodyPr>
          <a:lstStyle/>
          <a:p>
            <a:r>
              <a:rPr lang="en-US" sz="2800" dirty="0">
                <a:solidFill>
                  <a:schemeClr val="bg1"/>
                </a:solidFill>
              </a:rPr>
              <a:t>full screen</a:t>
            </a:r>
          </a:p>
        </p:txBody>
      </p:sp>
    </p:spTree>
    <p:extLst>
      <p:ext uri="{BB962C8B-B14F-4D97-AF65-F5344CB8AC3E}">
        <p14:creationId xmlns:p14="http://schemas.microsoft.com/office/powerpoint/2010/main" val="1424984386"/>
      </p:ext>
    </p:extLst>
  </p:cSld>
  <p:clrMapOvr>
    <a:masterClrMapping/>
  </p:clrMapOvr>
  <p:transition spd="med">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93187" y="591791"/>
            <a:ext cx="8137590" cy="1200329"/>
          </a:xfrm>
          <a:prstGeom prst="rect">
            <a:avLst/>
          </a:prstGeom>
          <a:noFill/>
        </p:spPr>
        <p:txBody>
          <a:bodyPr wrap="square" rtlCol="0">
            <a:spAutoFit/>
          </a:bodyPr>
          <a:lstStyle/>
          <a:p>
            <a:r>
              <a:rPr lang="en-US" sz="3600" dirty="0">
                <a:latin typeface="Times"/>
                <a:cs typeface="Times"/>
              </a:rPr>
              <a:t>Graphics: Solution 3</a:t>
            </a:r>
          </a:p>
          <a:p>
            <a:r>
              <a:rPr lang="en-US" sz="3600" dirty="0">
                <a:latin typeface="Times"/>
                <a:cs typeface="Times"/>
              </a:rPr>
              <a:t>Using PowerPoint</a:t>
            </a:r>
          </a:p>
        </p:txBody>
      </p:sp>
      <p:sp>
        <p:nvSpPr>
          <p:cNvPr id="3" name="Content Placeholder 2"/>
          <p:cNvSpPr>
            <a:spLocks noGrp="1"/>
          </p:cNvSpPr>
          <p:nvPr>
            <p:ph idx="1"/>
          </p:nvPr>
        </p:nvSpPr>
        <p:spPr>
          <a:xfrm>
            <a:off x="457200" y="2211123"/>
            <a:ext cx="8229600" cy="3635204"/>
          </a:xfrm>
        </p:spPr>
        <p:txBody>
          <a:bodyPr>
            <a:normAutofit fontScale="92500" lnSpcReduction="20000"/>
          </a:bodyPr>
          <a:lstStyle/>
          <a:p>
            <a:r>
              <a:rPr lang="en-US" dirty="0"/>
              <a:t>Produce a slide to be a unique graphic</a:t>
            </a:r>
          </a:p>
          <a:p>
            <a:pPr lvl="1"/>
            <a:r>
              <a:rPr lang="en-US" dirty="0"/>
              <a:t>Fill the space</a:t>
            </a:r>
          </a:p>
          <a:p>
            <a:r>
              <a:rPr lang="en-US" dirty="0"/>
              <a:t>Select All then Arrange/Group</a:t>
            </a:r>
          </a:p>
          <a:p>
            <a:r>
              <a:rPr lang="en-US" dirty="0"/>
              <a:t>Right click on the group/Save as Picture</a:t>
            </a:r>
          </a:p>
          <a:p>
            <a:pPr lvl="1"/>
            <a:r>
              <a:rPr lang="en-US" dirty="0"/>
              <a:t>Experiment with file format</a:t>
            </a:r>
          </a:p>
          <a:p>
            <a:pPr lvl="1"/>
            <a:r>
              <a:rPr lang="en-US" dirty="0"/>
              <a:t>I mostly use TIFF (print graphics) or PNG (web)</a:t>
            </a:r>
          </a:p>
          <a:p>
            <a:r>
              <a:rPr lang="en-US" dirty="0"/>
              <a:t>Photoshop or Illustrator</a:t>
            </a:r>
          </a:p>
          <a:p>
            <a:r>
              <a:rPr lang="en-US" b="1" dirty="0"/>
              <a:t>OR</a:t>
            </a:r>
            <a:r>
              <a:rPr lang="en-US" dirty="0"/>
              <a:t> just leave it as a PP graphic</a:t>
            </a:r>
          </a:p>
        </p:txBody>
      </p:sp>
    </p:spTree>
    <p:extLst>
      <p:ext uri="{BB962C8B-B14F-4D97-AF65-F5344CB8AC3E}">
        <p14:creationId xmlns:p14="http://schemas.microsoft.com/office/powerpoint/2010/main" val="974944158"/>
      </p:ext>
    </p:extLst>
  </p:cSld>
  <p:clrMapOvr>
    <a:masterClrMapping/>
  </p:clrMapOvr>
  <p:transition spd="med">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93254" y="875358"/>
            <a:ext cx="10948757" cy="1516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3187" y="591791"/>
            <a:ext cx="8137590" cy="1200329"/>
          </a:xfrm>
          <a:prstGeom prst="rect">
            <a:avLst/>
          </a:prstGeom>
          <a:noFill/>
        </p:spPr>
        <p:txBody>
          <a:bodyPr wrap="square" rtlCol="0">
            <a:spAutoFit/>
          </a:bodyPr>
          <a:lstStyle/>
          <a:p>
            <a:r>
              <a:rPr lang="en-US" sz="3600" dirty="0">
                <a:latin typeface="Times"/>
                <a:cs typeface="Times"/>
              </a:rPr>
              <a:t>Graphics: Solution 3</a:t>
            </a:r>
          </a:p>
          <a:p>
            <a:r>
              <a:rPr lang="en-US" sz="3600" dirty="0">
                <a:latin typeface="Times"/>
                <a:cs typeface="Times"/>
              </a:rPr>
              <a:t>Using PowerPoint</a:t>
            </a:r>
          </a:p>
        </p:txBody>
      </p:sp>
      <p:grpSp>
        <p:nvGrpSpPr>
          <p:cNvPr id="4" name="Group 4">
            <a:extLst>
              <a:ext uri="{FF2B5EF4-FFF2-40B4-BE49-F238E27FC236}">
                <a16:creationId xmlns:a16="http://schemas.microsoft.com/office/drawing/2014/main" id="{9AEA3B52-2D80-6F47-9820-65065B59AA0A}"/>
              </a:ext>
            </a:extLst>
          </p:cNvPr>
          <p:cNvGrpSpPr>
            <a:grpSpLocks/>
          </p:cNvGrpSpPr>
          <p:nvPr/>
        </p:nvGrpSpPr>
        <p:grpSpPr bwMode="auto">
          <a:xfrm>
            <a:off x="-128588" y="2833688"/>
            <a:ext cx="1219201" cy="1219200"/>
            <a:chOff x="-288" y="1776"/>
            <a:chExt cx="768" cy="768"/>
          </a:xfrm>
        </p:grpSpPr>
        <p:sp>
          <p:nvSpPr>
            <p:cNvPr id="5" name="Oval 5">
              <a:extLst>
                <a:ext uri="{FF2B5EF4-FFF2-40B4-BE49-F238E27FC236}">
                  <a16:creationId xmlns:a16="http://schemas.microsoft.com/office/drawing/2014/main" id="{0980434A-37AE-884E-8D23-D9440A71E651}"/>
                </a:ext>
              </a:extLst>
            </p:cNvPr>
            <p:cNvSpPr>
              <a:spLocks noChangeArrowheads="1"/>
            </p:cNvSpPr>
            <p:nvPr/>
          </p:nvSpPr>
          <p:spPr bwMode="auto">
            <a:xfrm>
              <a:off x="-288" y="1776"/>
              <a:ext cx="768" cy="7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 name="Group 6">
              <a:extLst>
                <a:ext uri="{FF2B5EF4-FFF2-40B4-BE49-F238E27FC236}">
                  <a16:creationId xmlns:a16="http://schemas.microsoft.com/office/drawing/2014/main" id="{81387AAA-7414-724F-80AE-84B4D2A3ED48}"/>
                </a:ext>
              </a:extLst>
            </p:cNvPr>
            <p:cNvGrpSpPr>
              <a:grpSpLocks/>
            </p:cNvGrpSpPr>
            <p:nvPr/>
          </p:nvGrpSpPr>
          <p:grpSpPr bwMode="auto">
            <a:xfrm>
              <a:off x="192" y="1920"/>
              <a:ext cx="96" cy="432"/>
              <a:chOff x="192" y="1920"/>
              <a:chExt cx="96" cy="432"/>
            </a:xfrm>
          </p:grpSpPr>
          <p:sp>
            <p:nvSpPr>
              <p:cNvPr id="9" name="Oval 7">
                <a:extLst>
                  <a:ext uri="{FF2B5EF4-FFF2-40B4-BE49-F238E27FC236}">
                    <a16:creationId xmlns:a16="http://schemas.microsoft.com/office/drawing/2014/main" id="{5AEE2F0C-BEFD-5446-9266-D84B91B9A3A8}"/>
                  </a:ext>
                </a:extLst>
              </p:cNvPr>
              <p:cNvSpPr>
                <a:spLocks noChangeArrowheads="1"/>
              </p:cNvSpPr>
              <p:nvPr/>
            </p:nvSpPr>
            <p:spPr bwMode="auto">
              <a:xfrm>
                <a:off x="192" y="1920"/>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Times" pitchFamily="2" charset="0"/>
                </a:endParaRPr>
              </a:p>
            </p:txBody>
          </p:sp>
          <p:sp>
            <p:nvSpPr>
              <p:cNvPr id="10" name="Oval 8">
                <a:extLst>
                  <a:ext uri="{FF2B5EF4-FFF2-40B4-BE49-F238E27FC236}">
                    <a16:creationId xmlns:a16="http://schemas.microsoft.com/office/drawing/2014/main" id="{C213ABD4-F8D7-9949-9568-E7E59FD77B6D}"/>
                  </a:ext>
                </a:extLst>
              </p:cNvPr>
              <p:cNvSpPr>
                <a:spLocks noChangeArrowheads="1"/>
              </p:cNvSpPr>
              <p:nvPr/>
            </p:nvSpPr>
            <p:spPr bwMode="auto">
              <a:xfrm>
                <a:off x="192" y="225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Times" pitchFamily="2" charset="0"/>
                </a:endParaRPr>
              </a:p>
            </p:txBody>
          </p:sp>
        </p:grpSp>
        <p:sp>
          <p:nvSpPr>
            <p:cNvPr id="8" name="Oval 9">
              <a:extLst>
                <a:ext uri="{FF2B5EF4-FFF2-40B4-BE49-F238E27FC236}">
                  <a16:creationId xmlns:a16="http://schemas.microsoft.com/office/drawing/2014/main" id="{42DD7A85-5A8E-934B-A0F4-242946B30C69}"/>
                </a:ext>
              </a:extLst>
            </p:cNvPr>
            <p:cNvSpPr>
              <a:spLocks noChangeArrowheads="1"/>
            </p:cNvSpPr>
            <p:nvPr/>
          </p:nvSpPr>
          <p:spPr bwMode="auto">
            <a:xfrm>
              <a:off x="-48" y="20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 name="Group 10">
            <a:extLst>
              <a:ext uri="{FF2B5EF4-FFF2-40B4-BE49-F238E27FC236}">
                <a16:creationId xmlns:a16="http://schemas.microsoft.com/office/drawing/2014/main" id="{EB2BC457-A163-9C4C-A788-9DC63A35B0F0}"/>
              </a:ext>
            </a:extLst>
          </p:cNvPr>
          <p:cNvGrpSpPr>
            <a:grpSpLocks/>
          </p:cNvGrpSpPr>
          <p:nvPr/>
        </p:nvGrpSpPr>
        <p:grpSpPr bwMode="auto">
          <a:xfrm>
            <a:off x="-133350" y="2828925"/>
            <a:ext cx="1219200" cy="1219200"/>
            <a:chOff x="-75" y="1782"/>
            <a:chExt cx="768" cy="768"/>
          </a:xfrm>
        </p:grpSpPr>
        <p:grpSp>
          <p:nvGrpSpPr>
            <p:cNvPr id="12" name="Group 11">
              <a:extLst>
                <a:ext uri="{FF2B5EF4-FFF2-40B4-BE49-F238E27FC236}">
                  <a16:creationId xmlns:a16="http://schemas.microsoft.com/office/drawing/2014/main" id="{0CD04788-F658-7A4E-9D9E-4E718E3AA305}"/>
                </a:ext>
              </a:extLst>
            </p:cNvPr>
            <p:cNvGrpSpPr>
              <a:grpSpLocks/>
            </p:cNvGrpSpPr>
            <p:nvPr/>
          </p:nvGrpSpPr>
          <p:grpSpPr bwMode="auto">
            <a:xfrm>
              <a:off x="-75" y="1782"/>
              <a:ext cx="768" cy="768"/>
              <a:chOff x="-288" y="1776"/>
              <a:chExt cx="768" cy="768"/>
            </a:xfrm>
          </p:grpSpPr>
          <p:sp>
            <p:nvSpPr>
              <p:cNvPr id="15" name="Oval 12">
                <a:extLst>
                  <a:ext uri="{FF2B5EF4-FFF2-40B4-BE49-F238E27FC236}">
                    <a16:creationId xmlns:a16="http://schemas.microsoft.com/office/drawing/2014/main" id="{6DE756EA-C991-A34E-9A7D-36C649C0ACF6}"/>
                  </a:ext>
                </a:extLst>
              </p:cNvPr>
              <p:cNvSpPr>
                <a:spLocks noChangeArrowheads="1"/>
              </p:cNvSpPr>
              <p:nvPr/>
            </p:nvSpPr>
            <p:spPr bwMode="auto">
              <a:xfrm>
                <a:off x="-288" y="1776"/>
                <a:ext cx="768" cy="7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 name="Group 13">
                <a:extLst>
                  <a:ext uri="{FF2B5EF4-FFF2-40B4-BE49-F238E27FC236}">
                    <a16:creationId xmlns:a16="http://schemas.microsoft.com/office/drawing/2014/main" id="{3BD1F0E2-0003-6144-B750-3E19546449D7}"/>
                  </a:ext>
                </a:extLst>
              </p:cNvPr>
              <p:cNvGrpSpPr>
                <a:grpSpLocks/>
              </p:cNvGrpSpPr>
              <p:nvPr/>
            </p:nvGrpSpPr>
            <p:grpSpPr bwMode="auto">
              <a:xfrm>
                <a:off x="192" y="1920"/>
                <a:ext cx="96" cy="432"/>
                <a:chOff x="192" y="1920"/>
                <a:chExt cx="96" cy="432"/>
              </a:xfrm>
            </p:grpSpPr>
            <p:sp>
              <p:nvSpPr>
                <p:cNvPr id="18" name="Oval 14">
                  <a:extLst>
                    <a:ext uri="{FF2B5EF4-FFF2-40B4-BE49-F238E27FC236}">
                      <a16:creationId xmlns:a16="http://schemas.microsoft.com/office/drawing/2014/main" id="{F44590CB-3E81-2A4A-A045-0468F71104A6}"/>
                    </a:ext>
                  </a:extLst>
                </p:cNvPr>
                <p:cNvSpPr>
                  <a:spLocks noChangeArrowheads="1"/>
                </p:cNvSpPr>
                <p:nvPr/>
              </p:nvSpPr>
              <p:spPr bwMode="auto">
                <a:xfrm>
                  <a:off x="192" y="1920"/>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Times" pitchFamily="2" charset="0"/>
                  </a:endParaRPr>
                </a:p>
              </p:txBody>
            </p:sp>
            <p:sp>
              <p:nvSpPr>
                <p:cNvPr id="19" name="Oval 15">
                  <a:extLst>
                    <a:ext uri="{FF2B5EF4-FFF2-40B4-BE49-F238E27FC236}">
                      <a16:creationId xmlns:a16="http://schemas.microsoft.com/office/drawing/2014/main" id="{4F4DABAE-6B0F-5943-9C43-43D7D77CC9D8}"/>
                    </a:ext>
                  </a:extLst>
                </p:cNvPr>
                <p:cNvSpPr>
                  <a:spLocks noChangeArrowheads="1"/>
                </p:cNvSpPr>
                <p:nvPr/>
              </p:nvSpPr>
              <p:spPr bwMode="auto">
                <a:xfrm>
                  <a:off x="192" y="225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Times" pitchFamily="2" charset="0"/>
                  </a:endParaRPr>
                </a:p>
              </p:txBody>
            </p:sp>
          </p:grpSp>
          <p:sp>
            <p:nvSpPr>
              <p:cNvPr id="17" name="Oval 16">
                <a:extLst>
                  <a:ext uri="{FF2B5EF4-FFF2-40B4-BE49-F238E27FC236}">
                    <a16:creationId xmlns:a16="http://schemas.microsoft.com/office/drawing/2014/main" id="{C1DACA1B-F441-F142-B7F2-033AF3A272C2}"/>
                  </a:ext>
                </a:extLst>
              </p:cNvPr>
              <p:cNvSpPr>
                <a:spLocks noChangeArrowheads="1"/>
              </p:cNvSpPr>
              <p:nvPr/>
            </p:nvSpPr>
            <p:spPr bwMode="auto">
              <a:xfrm>
                <a:off x="-48" y="20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 name="Line 17">
              <a:extLst>
                <a:ext uri="{FF2B5EF4-FFF2-40B4-BE49-F238E27FC236}">
                  <a16:creationId xmlns:a16="http://schemas.microsoft.com/office/drawing/2014/main" id="{2EB28F6A-57BF-5D4D-9FCF-55DD9A0C8A9E}"/>
                </a:ext>
              </a:extLst>
            </p:cNvPr>
            <p:cNvSpPr>
              <a:spLocks noChangeShapeType="1"/>
            </p:cNvSpPr>
            <p:nvPr/>
          </p:nvSpPr>
          <p:spPr bwMode="auto">
            <a:xfrm>
              <a:off x="502" y="1889"/>
              <a:ext cx="84" cy="17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8">
              <a:extLst>
                <a:ext uri="{FF2B5EF4-FFF2-40B4-BE49-F238E27FC236}">
                  <a16:creationId xmlns:a16="http://schemas.microsoft.com/office/drawing/2014/main" id="{112F8F04-5D05-4744-89A1-8485E8745F51}"/>
                </a:ext>
              </a:extLst>
            </p:cNvPr>
            <p:cNvSpPr>
              <a:spLocks noChangeShapeType="1"/>
            </p:cNvSpPr>
            <p:nvPr/>
          </p:nvSpPr>
          <p:spPr bwMode="auto">
            <a:xfrm flipV="1">
              <a:off x="484" y="2251"/>
              <a:ext cx="102" cy="15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 name="AutoShape 19">
            <a:extLst>
              <a:ext uri="{FF2B5EF4-FFF2-40B4-BE49-F238E27FC236}">
                <a16:creationId xmlns:a16="http://schemas.microsoft.com/office/drawing/2014/main" id="{DE5BD065-1E89-9147-943A-797C09311208}"/>
              </a:ext>
            </a:extLst>
          </p:cNvPr>
          <p:cNvSpPr>
            <a:spLocks noChangeArrowheads="1"/>
          </p:cNvSpPr>
          <p:nvPr/>
        </p:nvSpPr>
        <p:spPr bwMode="auto">
          <a:xfrm>
            <a:off x="1136650" y="1463675"/>
            <a:ext cx="1979613" cy="1343025"/>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latin typeface="Times" pitchFamily="2" charset="0"/>
              </a:rPr>
              <a:t>Hi!</a:t>
            </a:r>
          </a:p>
        </p:txBody>
      </p:sp>
      <p:sp>
        <p:nvSpPr>
          <p:cNvPr id="21" name="Rectangle 25">
            <a:extLst>
              <a:ext uri="{FF2B5EF4-FFF2-40B4-BE49-F238E27FC236}">
                <a16:creationId xmlns:a16="http://schemas.microsoft.com/office/drawing/2014/main" id="{1E2F0D69-5E8C-D943-9F7D-485DA7B9F623}"/>
              </a:ext>
            </a:extLst>
          </p:cNvPr>
          <p:cNvSpPr>
            <a:spLocks noChangeArrowheads="1"/>
          </p:cNvSpPr>
          <p:nvPr/>
        </p:nvSpPr>
        <p:spPr bwMode="auto">
          <a:xfrm>
            <a:off x="0" y="0"/>
            <a:ext cx="339725" cy="6858000"/>
          </a:xfrm>
          <a:prstGeom prst="rect">
            <a:avLst/>
          </a:prstGeom>
          <a:solidFill>
            <a:schemeClr val="bg1"/>
          </a:solidFill>
          <a:ln w="9525">
            <a:solidFill>
              <a:schemeClr val="tx1"/>
            </a:solidFill>
            <a:miter lim="800000"/>
            <a:headEnd/>
            <a:tailEnd/>
          </a:ln>
          <a:effectLst/>
        </p:spPr>
        <p:txBody>
          <a:bodyPr wrap="none" anchor="ctr"/>
          <a:lstStyle/>
          <a:p>
            <a:endParaRPr lang="en-US" dirty="0"/>
          </a:p>
        </p:txBody>
      </p:sp>
      <p:grpSp>
        <p:nvGrpSpPr>
          <p:cNvPr id="22" name="Group 26">
            <a:extLst>
              <a:ext uri="{FF2B5EF4-FFF2-40B4-BE49-F238E27FC236}">
                <a16:creationId xmlns:a16="http://schemas.microsoft.com/office/drawing/2014/main" id="{068F9743-B681-5743-86B5-6397F99B6D01}"/>
              </a:ext>
            </a:extLst>
          </p:cNvPr>
          <p:cNvGrpSpPr>
            <a:grpSpLocks/>
          </p:cNvGrpSpPr>
          <p:nvPr/>
        </p:nvGrpSpPr>
        <p:grpSpPr bwMode="auto">
          <a:xfrm>
            <a:off x="176213" y="2333625"/>
            <a:ext cx="304800" cy="304800"/>
            <a:chOff x="2400" y="1968"/>
            <a:chExt cx="192" cy="192"/>
          </a:xfrm>
        </p:grpSpPr>
        <p:sp>
          <p:nvSpPr>
            <p:cNvPr id="24" name="Oval 27">
              <a:extLst>
                <a:ext uri="{FF2B5EF4-FFF2-40B4-BE49-F238E27FC236}">
                  <a16:creationId xmlns:a16="http://schemas.microsoft.com/office/drawing/2014/main" id="{5DB5A901-557D-6D45-84D8-6271F2E17A13}"/>
                </a:ext>
              </a:extLst>
            </p:cNvPr>
            <p:cNvSpPr>
              <a:spLocks noChangeArrowheads="1"/>
            </p:cNvSpPr>
            <p:nvPr/>
          </p:nvSpPr>
          <p:spPr bwMode="auto">
            <a:xfrm>
              <a:off x="2400" y="1968"/>
              <a:ext cx="192"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28">
              <a:extLst>
                <a:ext uri="{FF2B5EF4-FFF2-40B4-BE49-F238E27FC236}">
                  <a16:creationId xmlns:a16="http://schemas.microsoft.com/office/drawing/2014/main" id="{28AE6390-63D9-7F40-A4B9-F7B7840FBAD1}"/>
                </a:ext>
              </a:extLst>
            </p:cNvPr>
            <p:cNvSpPr>
              <a:spLocks noChangeArrowheads="1"/>
            </p:cNvSpPr>
            <p:nvPr/>
          </p:nvSpPr>
          <p:spPr bwMode="auto">
            <a:xfrm>
              <a:off x="2400" y="2016"/>
              <a:ext cx="192"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Oval 29">
              <a:extLst>
                <a:ext uri="{FF2B5EF4-FFF2-40B4-BE49-F238E27FC236}">
                  <a16:creationId xmlns:a16="http://schemas.microsoft.com/office/drawing/2014/main" id="{3ECA6A33-373F-1E4E-9154-B93E9B8FABC1}"/>
                </a:ext>
              </a:extLst>
            </p:cNvPr>
            <p:cNvSpPr>
              <a:spLocks noChangeArrowheads="1"/>
            </p:cNvSpPr>
            <p:nvPr/>
          </p:nvSpPr>
          <p:spPr bwMode="auto">
            <a:xfrm>
              <a:off x="2400" y="2064"/>
              <a:ext cx="192"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Oval 30">
              <a:extLst>
                <a:ext uri="{FF2B5EF4-FFF2-40B4-BE49-F238E27FC236}">
                  <a16:creationId xmlns:a16="http://schemas.microsoft.com/office/drawing/2014/main" id="{7A386AF3-945C-6348-A693-2EA9241F8397}"/>
                </a:ext>
              </a:extLst>
            </p:cNvPr>
            <p:cNvSpPr>
              <a:spLocks noChangeArrowheads="1"/>
            </p:cNvSpPr>
            <p:nvPr/>
          </p:nvSpPr>
          <p:spPr bwMode="auto">
            <a:xfrm>
              <a:off x="2400" y="2112"/>
              <a:ext cx="192"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8" name="Group 31">
            <a:extLst>
              <a:ext uri="{FF2B5EF4-FFF2-40B4-BE49-F238E27FC236}">
                <a16:creationId xmlns:a16="http://schemas.microsoft.com/office/drawing/2014/main" id="{F51B03B3-35E6-5F46-8590-33F48C4BC6BE}"/>
              </a:ext>
            </a:extLst>
          </p:cNvPr>
          <p:cNvGrpSpPr>
            <a:grpSpLocks/>
          </p:cNvGrpSpPr>
          <p:nvPr/>
        </p:nvGrpSpPr>
        <p:grpSpPr bwMode="auto">
          <a:xfrm>
            <a:off x="176213" y="4238625"/>
            <a:ext cx="304800" cy="304800"/>
            <a:chOff x="2400" y="1968"/>
            <a:chExt cx="192" cy="192"/>
          </a:xfrm>
        </p:grpSpPr>
        <p:sp>
          <p:nvSpPr>
            <p:cNvPr id="29" name="Oval 32">
              <a:extLst>
                <a:ext uri="{FF2B5EF4-FFF2-40B4-BE49-F238E27FC236}">
                  <a16:creationId xmlns:a16="http://schemas.microsoft.com/office/drawing/2014/main" id="{1C91AA79-CACC-4F4B-91DB-C665289D7E67}"/>
                </a:ext>
              </a:extLst>
            </p:cNvPr>
            <p:cNvSpPr>
              <a:spLocks noChangeArrowheads="1"/>
            </p:cNvSpPr>
            <p:nvPr/>
          </p:nvSpPr>
          <p:spPr bwMode="auto">
            <a:xfrm>
              <a:off x="2400" y="1968"/>
              <a:ext cx="192"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Oval 33">
              <a:extLst>
                <a:ext uri="{FF2B5EF4-FFF2-40B4-BE49-F238E27FC236}">
                  <a16:creationId xmlns:a16="http://schemas.microsoft.com/office/drawing/2014/main" id="{ECD6B847-FC9D-E843-ACD0-D2F80D290B29}"/>
                </a:ext>
              </a:extLst>
            </p:cNvPr>
            <p:cNvSpPr>
              <a:spLocks noChangeArrowheads="1"/>
            </p:cNvSpPr>
            <p:nvPr/>
          </p:nvSpPr>
          <p:spPr bwMode="auto">
            <a:xfrm>
              <a:off x="2400" y="2016"/>
              <a:ext cx="192"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Oval 34">
              <a:extLst>
                <a:ext uri="{FF2B5EF4-FFF2-40B4-BE49-F238E27FC236}">
                  <a16:creationId xmlns:a16="http://schemas.microsoft.com/office/drawing/2014/main" id="{BF003063-04CA-C744-8E63-BDB833CF8698}"/>
                </a:ext>
              </a:extLst>
            </p:cNvPr>
            <p:cNvSpPr>
              <a:spLocks noChangeArrowheads="1"/>
            </p:cNvSpPr>
            <p:nvPr/>
          </p:nvSpPr>
          <p:spPr bwMode="auto">
            <a:xfrm>
              <a:off x="2400" y="2064"/>
              <a:ext cx="192"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35">
              <a:extLst>
                <a:ext uri="{FF2B5EF4-FFF2-40B4-BE49-F238E27FC236}">
                  <a16:creationId xmlns:a16="http://schemas.microsoft.com/office/drawing/2014/main" id="{E73B567C-CB9D-F34C-B05A-CBD09B0FB49A}"/>
                </a:ext>
              </a:extLst>
            </p:cNvPr>
            <p:cNvSpPr>
              <a:spLocks noChangeArrowheads="1"/>
            </p:cNvSpPr>
            <p:nvPr/>
          </p:nvSpPr>
          <p:spPr bwMode="auto">
            <a:xfrm>
              <a:off x="2400" y="2112"/>
              <a:ext cx="192"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6243006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8"/>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499"/>
                                          </p:stCondLst>
                                        </p:cTn>
                                        <p:tgtEl>
                                          <p:spTgt spid="22"/>
                                        </p:tgtEl>
                                        <p:attrNameLst>
                                          <p:attrName>style.visibility</p:attrName>
                                        </p:attrNameLst>
                                      </p:cBhvr>
                                      <p:to>
                                        <p:strVal val="visible"/>
                                      </p:to>
                                    </p:set>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1" presetClass="exit" presetSubtype="0" fill="hold" grpId="1" nodeType="afterEffect">
                                  <p:stCondLst>
                                    <p:cond delay="500"/>
                                  </p:stCondLst>
                                  <p:childTnLst>
                                    <p:set>
                                      <p:cBhvr>
                                        <p:cTn id="20" dur="1" fill="hold">
                                          <p:stCondLst>
                                            <p:cond delay="499"/>
                                          </p:stCondLst>
                                        </p:cTn>
                                        <p:tgtEl>
                                          <p:spTgt spid="20"/>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nodeType="afterEffect">
                                  <p:stCondLst>
                                    <p:cond delay="0"/>
                                  </p:stCondLst>
                                  <p:childTnLst>
                                    <p:set>
                                      <p:cBhvr>
                                        <p:cTn id="23" dur="1" fill="hold">
                                          <p:stCondLst>
                                            <p:cond delay="499"/>
                                          </p:stCondLst>
                                        </p:cTn>
                                        <p:tgtEl>
                                          <p:spTgt spid="11"/>
                                        </p:tgtEl>
                                        <p:attrNameLst>
                                          <p:attrName>style.visibility</p:attrName>
                                        </p:attrNameLst>
                                      </p:cBhvr>
                                      <p:to>
                                        <p:strVal val="visible"/>
                                      </p:to>
                                    </p:set>
                                  </p:childTnLst>
                                </p:cTn>
                              </p:par>
                            </p:childTnLst>
                          </p:cTn>
                        </p:par>
                        <p:par>
                          <p:cTn id="24" fill="hold">
                            <p:stCondLst>
                              <p:cond delay="3500"/>
                            </p:stCondLst>
                            <p:childTnLst>
                              <p:par>
                                <p:cTn id="25" presetID="1" presetClass="exit" presetSubtype="0" fill="hold" nodeType="afterEffect">
                                  <p:stCondLst>
                                    <p:cond delay="0"/>
                                  </p:stCondLst>
                                  <p:childTnLst>
                                    <p:set>
                                      <p:cBhvr>
                                        <p:cTn id="26" dur="1" fill="hold">
                                          <p:stCondLst>
                                            <p:cond delay="499"/>
                                          </p:stCondLst>
                                        </p:cTn>
                                        <p:tgtEl>
                                          <p:spTgt spid="4"/>
                                        </p:tgtEl>
                                        <p:attrNameLst>
                                          <p:attrName>style.visibility</p:attrName>
                                        </p:attrNameLst>
                                      </p:cBhvr>
                                      <p:to>
                                        <p:strVal val="hidden"/>
                                      </p:to>
                                    </p:set>
                                  </p:childTnLst>
                                </p:cTn>
                              </p:par>
                            </p:childTnLst>
                          </p:cTn>
                        </p:par>
                        <p:par>
                          <p:cTn id="27" fill="hold">
                            <p:stCondLst>
                              <p:cond delay="4000"/>
                            </p:stCondLst>
                            <p:childTnLst>
                              <p:par>
                                <p:cTn id="28" presetID="2" presetClass="exit" presetSubtype="8" fill="hold"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0-ppt_w/2"/>
                                          </p:val>
                                        </p:tav>
                                      </p:tavLst>
                                    </p:anim>
                                    <p:anim calcmode="lin" valueType="num">
                                      <p:cBhvr additive="base">
                                        <p:cTn id="30" dur="500"/>
                                        <p:tgtEl>
                                          <p:spTgt spid="11"/>
                                        </p:tgtEl>
                                        <p:attrNameLst>
                                          <p:attrName>ppt_y</p:attrName>
                                        </p:attrNameLst>
                                      </p:cBhvr>
                                      <p:tavLst>
                                        <p:tav tm="0">
                                          <p:val>
                                            <p:strVal val="ppt_y"/>
                                          </p:val>
                                        </p:tav>
                                        <p:tav tm="100000">
                                          <p:val>
                                            <p:strVal val="ppt_y"/>
                                          </p:val>
                                        </p:tav>
                                      </p:tavLst>
                                    </p:anim>
                                    <p:set>
                                      <p:cBhvr>
                                        <p:cTn id="31" dur="1" fill="hold">
                                          <p:stCondLst>
                                            <p:cond delay="499"/>
                                          </p:stCondLst>
                                        </p:cTn>
                                        <p:tgtEl>
                                          <p:spTgt spid="11"/>
                                        </p:tgtEl>
                                        <p:attrNameLst>
                                          <p:attrName>style.visibility</p:attrName>
                                        </p:attrNameLst>
                                      </p:cBhvr>
                                      <p:to>
                                        <p:strVal val="hidden"/>
                                      </p:to>
                                    </p:set>
                                  </p:childTnLst>
                                </p:cTn>
                              </p:par>
                            </p:childTnLst>
                          </p:cTn>
                        </p:par>
                        <p:par>
                          <p:cTn id="32" fill="hold">
                            <p:stCondLst>
                              <p:cond delay="4500"/>
                            </p:stCondLst>
                            <p:childTnLst>
                              <p:par>
                                <p:cTn id="33" presetID="1" presetClass="exit" presetSubtype="0" fill="hold" nodeType="afterEffect">
                                  <p:stCondLst>
                                    <p:cond delay="0"/>
                                  </p:stCondLst>
                                  <p:childTnLst>
                                    <p:set>
                                      <p:cBhvr>
                                        <p:cTn id="34" dur="1" fill="hold">
                                          <p:stCondLst>
                                            <p:cond delay="499"/>
                                          </p:stCondLst>
                                        </p:cTn>
                                        <p:tgtEl>
                                          <p:spTgt spid="22"/>
                                        </p:tgtEl>
                                        <p:attrNameLst>
                                          <p:attrName>style.visibility</p:attrName>
                                        </p:attrNameLst>
                                      </p:cBhvr>
                                      <p:to>
                                        <p:strVal val="hidden"/>
                                      </p:to>
                                    </p:set>
                                  </p:childTnLst>
                                </p:cTn>
                              </p:par>
                            </p:childTnLst>
                          </p:cTn>
                        </p:par>
                        <p:par>
                          <p:cTn id="35" fill="hold">
                            <p:stCondLst>
                              <p:cond delay="5000"/>
                            </p:stCondLst>
                            <p:childTnLst>
                              <p:par>
                                <p:cTn id="36" presetID="1" presetClass="exit" presetSubtype="0" fill="hold" nodeType="afterEffect">
                                  <p:stCondLst>
                                    <p:cond delay="0"/>
                                  </p:stCondLst>
                                  <p:childTnLst>
                                    <p:set>
                                      <p:cBhvr>
                                        <p:cTn id="3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utoUpdateAnimBg="0"/>
      <p:bldP spid="20" grpId="1"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93187" y="591791"/>
            <a:ext cx="8137590" cy="1200329"/>
          </a:xfrm>
          <a:prstGeom prst="rect">
            <a:avLst/>
          </a:prstGeom>
          <a:noFill/>
        </p:spPr>
        <p:txBody>
          <a:bodyPr wrap="square" rtlCol="0">
            <a:spAutoFit/>
          </a:bodyPr>
          <a:lstStyle/>
          <a:p>
            <a:r>
              <a:rPr lang="en-US" sz="3600" dirty="0">
                <a:latin typeface="Times"/>
                <a:cs typeface="Times"/>
              </a:rPr>
              <a:t>Graphics: Solution 4</a:t>
            </a:r>
          </a:p>
          <a:p>
            <a:r>
              <a:rPr lang="en-US" sz="3600" dirty="0">
                <a:latin typeface="Times"/>
                <a:cs typeface="Times"/>
              </a:rPr>
              <a:t>Get it off the web</a:t>
            </a:r>
          </a:p>
        </p:txBody>
      </p:sp>
      <p:sp>
        <p:nvSpPr>
          <p:cNvPr id="3" name="Content Placeholder 2"/>
          <p:cNvSpPr>
            <a:spLocks noGrp="1"/>
          </p:cNvSpPr>
          <p:nvPr>
            <p:ph idx="1"/>
          </p:nvPr>
        </p:nvSpPr>
        <p:spPr>
          <a:xfrm>
            <a:off x="457200" y="2211123"/>
            <a:ext cx="8229600" cy="3635204"/>
          </a:xfrm>
        </p:spPr>
        <p:txBody>
          <a:bodyPr>
            <a:normAutofit/>
          </a:bodyPr>
          <a:lstStyle/>
          <a:p>
            <a:r>
              <a:rPr lang="en-US" dirty="0"/>
              <a:t>images.google.com</a:t>
            </a:r>
          </a:p>
          <a:p>
            <a:r>
              <a:rPr lang="en-US" dirty="0"/>
              <a:t>Look for large file sizes</a:t>
            </a:r>
          </a:p>
          <a:p>
            <a:r>
              <a:rPr lang="en-US" dirty="0"/>
              <a:t>Give credit when due</a:t>
            </a:r>
          </a:p>
          <a:p>
            <a:r>
              <a:rPr lang="en-US" dirty="0"/>
              <a:t>Search for “image databases”</a:t>
            </a:r>
          </a:p>
          <a:p>
            <a:r>
              <a:rPr lang="en-US" dirty="0"/>
              <a:t>Even though you got it off the web it may still need editing.</a:t>
            </a:r>
          </a:p>
        </p:txBody>
      </p:sp>
    </p:spTree>
    <p:extLst>
      <p:ext uri="{BB962C8B-B14F-4D97-AF65-F5344CB8AC3E}">
        <p14:creationId xmlns:p14="http://schemas.microsoft.com/office/powerpoint/2010/main" val="228538636"/>
      </p:ext>
    </p:extLst>
  </p:cSld>
  <p:clrMapOvr>
    <a:masterClrMapping/>
  </p:clrMapOvr>
  <p:transition spd="med">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5176309" y="3745984"/>
            <a:ext cx="3416300" cy="369332"/>
          </a:xfrm>
          <a:prstGeom prst="rect">
            <a:avLst/>
          </a:prstGeom>
          <a:noFill/>
        </p:spPr>
        <p:txBody>
          <a:bodyPr wrap="square" rtlCol="0">
            <a:spAutoFit/>
          </a:bodyPr>
          <a:lstStyle/>
          <a:p>
            <a:pPr algn="ctr"/>
            <a:r>
              <a:rPr lang="en-US" dirty="0">
                <a:solidFill>
                  <a:schemeClr val="bg1"/>
                </a:solidFill>
              </a:rPr>
              <a:t>1980 x 1100</a:t>
            </a:r>
          </a:p>
        </p:txBody>
      </p:sp>
      <p:sp>
        <p:nvSpPr>
          <p:cNvPr id="7" name="TextBox 6"/>
          <p:cNvSpPr txBox="1"/>
          <p:nvPr/>
        </p:nvSpPr>
        <p:spPr>
          <a:xfrm>
            <a:off x="667235" y="3745984"/>
            <a:ext cx="3416300" cy="369332"/>
          </a:xfrm>
          <a:prstGeom prst="rect">
            <a:avLst/>
          </a:prstGeom>
          <a:noFill/>
        </p:spPr>
        <p:txBody>
          <a:bodyPr wrap="square" rtlCol="0">
            <a:spAutoFit/>
          </a:bodyPr>
          <a:lstStyle/>
          <a:p>
            <a:pPr algn="ctr"/>
            <a:r>
              <a:rPr lang="en-US" dirty="0">
                <a:solidFill>
                  <a:schemeClr val="bg1"/>
                </a:solidFill>
              </a:rPr>
              <a:t>220 x 154</a:t>
            </a:r>
          </a:p>
        </p:txBody>
      </p:sp>
      <p:pic>
        <p:nvPicPr>
          <p:cNvPr id="3" name="Picture 2">
            <a:extLst>
              <a:ext uri="{FF2B5EF4-FFF2-40B4-BE49-F238E27FC236}">
                <a16:creationId xmlns:a16="http://schemas.microsoft.com/office/drawing/2014/main" id="{932CD973-2241-7448-B756-811C86312663}"/>
              </a:ext>
            </a:extLst>
          </p:cNvPr>
          <p:cNvPicPr>
            <a:picLocks noChangeAspect="1"/>
          </p:cNvPicPr>
          <p:nvPr/>
        </p:nvPicPr>
        <p:blipFill>
          <a:blip r:embed="rId2"/>
          <a:stretch>
            <a:fillRect/>
          </a:stretch>
        </p:blipFill>
        <p:spPr>
          <a:xfrm>
            <a:off x="3657600" y="468842"/>
            <a:ext cx="5191125" cy="2883958"/>
          </a:xfrm>
          <a:prstGeom prst="rect">
            <a:avLst/>
          </a:prstGeom>
        </p:spPr>
      </p:pic>
      <p:pic>
        <p:nvPicPr>
          <p:cNvPr id="2" name="Picture 1">
            <a:extLst>
              <a:ext uri="{FF2B5EF4-FFF2-40B4-BE49-F238E27FC236}">
                <a16:creationId xmlns:a16="http://schemas.microsoft.com/office/drawing/2014/main" id="{CBB6298C-C466-044D-8EAA-4311E90AF6DD}"/>
              </a:ext>
            </a:extLst>
          </p:cNvPr>
          <p:cNvPicPr>
            <a:picLocks noChangeAspect="1"/>
          </p:cNvPicPr>
          <p:nvPr/>
        </p:nvPicPr>
        <p:blipFill>
          <a:blip r:embed="rId3"/>
          <a:stretch>
            <a:fillRect/>
          </a:stretch>
        </p:blipFill>
        <p:spPr>
          <a:xfrm>
            <a:off x="371474" y="472658"/>
            <a:ext cx="4205007" cy="2870617"/>
          </a:xfrm>
          <a:prstGeom prst="rect">
            <a:avLst/>
          </a:prstGeom>
        </p:spPr>
      </p:pic>
      <p:sp>
        <p:nvSpPr>
          <p:cNvPr id="9" name="Rectangle 8">
            <a:extLst>
              <a:ext uri="{FF2B5EF4-FFF2-40B4-BE49-F238E27FC236}">
                <a16:creationId xmlns:a16="http://schemas.microsoft.com/office/drawing/2014/main" id="{B7FB1425-6BB5-C543-BE0E-645FAFF3F4C5}"/>
              </a:ext>
            </a:extLst>
          </p:cNvPr>
          <p:cNvSpPr/>
          <p:nvPr/>
        </p:nvSpPr>
        <p:spPr>
          <a:xfrm>
            <a:off x="4486275" y="295275"/>
            <a:ext cx="219075" cy="32194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124168"/>
      </p:ext>
    </p:extLst>
  </p:cSld>
  <p:clrMapOvr>
    <a:masterClrMapping/>
  </p:clrMapOvr>
  <p:transition spd="med">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A8196E-03B4-3D46-A7BE-A63171A42A47}"/>
              </a:ext>
            </a:extLst>
          </p:cNvPr>
          <p:cNvSpPr>
            <a:spLocks noGrp="1"/>
          </p:cNvSpPr>
          <p:nvPr>
            <p:ph type="title"/>
          </p:nvPr>
        </p:nvSpPr>
        <p:spPr/>
        <p:txBody>
          <a:bodyPr/>
          <a:lstStyle/>
          <a:p>
            <a:r>
              <a:rPr lang="en-US" dirty="0"/>
              <a:t>Lectures with PowerPoint</a:t>
            </a:r>
          </a:p>
        </p:txBody>
      </p:sp>
      <p:sp>
        <p:nvSpPr>
          <p:cNvPr id="5" name="Content Placeholder 4">
            <a:extLst>
              <a:ext uri="{FF2B5EF4-FFF2-40B4-BE49-F238E27FC236}">
                <a16:creationId xmlns:a16="http://schemas.microsoft.com/office/drawing/2014/main" id="{0836F15F-7454-5E44-9557-8713E3FF4A19}"/>
              </a:ext>
            </a:extLst>
          </p:cNvPr>
          <p:cNvSpPr>
            <a:spLocks noGrp="1"/>
          </p:cNvSpPr>
          <p:nvPr>
            <p:ph idx="1"/>
          </p:nvPr>
        </p:nvSpPr>
        <p:spPr>
          <a:xfrm>
            <a:off x="457200" y="1600200"/>
            <a:ext cx="8229600" cy="3666067"/>
          </a:xfrm>
        </p:spPr>
        <p:txBody>
          <a:bodyPr>
            <a:normAutofit fontScale="92500" lnSpcReduction="10000"/>
          </a:bodyPr>
          <a:lstStyle/>
          <a:p>
            <a:r>
              <a:rPr lang="en-US" dirty="0"/>
              <a:t>Do students learn better when lecturers use PowerPoint?</a:t>
            </a:r>
          </a:p>
          <a:p>
            <a:r>
              <a:rPr lang="en-US" dirty="0"/>
              <a:t>Well, maybe.</a:t>
            </a:r>
          </a:p>
          <a:p>
            <a:pPr lvl="1"/>
            <a:r>
              <a:rPr lang="en-US" dirty="0"/>
              <a:t>Students preferred PowerPoint over traditional lecture</a:t>
            </a:r>
          </a:p>
          <a:p>
            <a:pPr lvl="1"/>
            <a:r>
              <a:rPr lang="en-US" dirty="0"/>
              <a:t>Students focus on what is in the slides over what is being said </a:t>
            </a:r>
          </a:p>
          <a:p>
            <a:pPr lvl="1"/>
            <a:r>
              <a:rPr lang="en-US" dirty="0"/>
              <a:t>PowerPoint negatively impacted retention of examples</a:t>
            </a:r>
          </a:p>
          <a:p>
            <a:pPr lvl="1"/>
            <a:r>
              <a:rPr lang="en-US" dirty="0"/>
              <a:t>Performance was equivalent</a:t>
            </a:r>
          </a:p>
          <a:p>
            <a:endParaRPr lang="en-US" dirty="0"/>
          </a:p>
        </p:txBody>
      </p:sp>
      <p:sp>
        <p:nvSpPr>
          <p:cNvPr id="6" name="TextBox 5">
            <a:extLst>
              <a:ext uri="{FF2B5EF4-FFF2-40B4-BE49-F238E27FC236}">
                <a16:creationId xmlns:a16="http://schemas.microsoft.com/office/drawing/2014/main" id="{783EC57C-40DB-7348-8026-9AD06ACD946C}"/>
              </a:ext>
            </a:extLst>
          </p:cNvPr>
          <p:cNvSpPr txBox="1"/>
          <p:nvPr/>
        </p:nvSpPr>
        <p:spPr>
          <a:xfrm>
            <a:off x="664368" y="5465320"/>
            <a:ext cx="7815263" cy="646331"/>
          </a:xfrm>
          <a:prstGeom prst="rect">
            <a:avLst/>
          </a:prstGeom>
          <a:noFill/>
        </p:spPr>
        <p:txBody>
          <a:bodyPr wrap="square" rtlCol="0">
            <a:spAutoFit/>
          </a:bodyPr>
          <a:lstStyle/>
          <a:p>
            <a:pPr marL="457200" indent="-457200"/>
            <a:r>
              <a:rPr lang="en-US" dirty="0">
                <a:latin typeface="Times" pitchFamily="2" charset="0"/>
              </a:rPr>
              <a:t>Savoy, A., Proctor, R. W., &amp; </a:t>
            </a:r>
            <a:r>
              <a:rPr lang="en-US" dirty="0" err="1">
                <a:latin typeface="Times" pitchFamily="2" charset="0"/>
              </a:rPr>
              <a:t>Salvendy</a:t>
            </a:r>
            <a:r>
              <a:rPr lang="en-US" dirty="0">
                <a:latin typeface="Times" pitchFamily="2" charset="0"/>
              </a:rPr>
              <a:t>, G. (2009). Information retention from PowerPoint and traditional lectures. </a:t>
            </a:r>
            <a:r>
              <a:rPr lang="en-US" i="1" dirty="0">
                <a:latin typeface="Times" pitchFamily="2" charset="0"/>
              </a:rPr>
              <a:t>Computers and Education, 52,</a:t>
            </a:r>
            <a:r>
              <a:rPr lang="en-US" dirty="0">
                <a:latin typeface="Times" pitchFamily="2" charset="0"/>
              </a:rPr>
              <a:t> 858-867. </a:t>
            </a:r>
          </a:p>
        </p:txBody>
      </p:sp>
    </p:spTree>
    <p:extLst>
      <p:ext uri="{BB962C8B-B14F-4D97-AF65-F5344CB8AC3E}">
        <p14:creationId xmlns:p14="http://schemas.microsoft.com/office/powerpoint/2010/main" val="2902067891"/>
      </p:ext>
    </p:extLst>
  </p:cSld>
  <p:clrMapOvr>
    <a:masterClrMapping/>
  </p:clrMapOvr>
  <p:transition spd="med">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93187" y="591791"/>
            <a:ext cx="8137590" cy="1200329"/>
          </a:xfrm>
          <a:prstGeom prst="rect">
            <a:avLst/>
          </a:prstGeom>
          <a:noFill/>
        </p:spPr>
        <p:txBody>
          <a:bodyPr wrap="square" rtlCol="0">
            <a:spAutoFit/>
          </a:bodyPr>
          <a:lstStyle/>
          <a:p>
            <a:r>
              <a:rPr lang="en-US" sz="3600" dirty="0">
                <a:latin typeface="Times"/>
                <a:cs typeface="Times"/>
              </a:rPr>
              <a:t>Graphics: Solution 5</a:t>
            </a:r>
          </a:p>
          <a:p>
            <a:r>
              <a:rPr lang="en-US" sz="3600" dirty="0">
                <a:latin typeface="Times"/>
                <a:cs typeface="Times"/>
              </a:rPr>
              <a:t>Make your own photos</a:t>
            </a:r>
          </a:p>
        </p:txBody>
      </p:sp>
      <p:sp>
        <p:nvSpPr>
          <p:cNvPr id="3" name="Content Placeholder 2"/>
          <p:cNvSpPr>
            <a:spLocks noGrp="1"/>
          </p:cNvSpPr>
          <p:nvPr>
            <p:ph idx="1"/>
          </p:nvPr>
        </p:nvSpPr>
        <p:spPr>
          <a:xfrm>
            <a:off x="457200" y="2211123"/>
            <a:ext cx="8229600" cy="3635204"/>
          </a:xfrm>
        </p:spPr>
        <p:txBody>
          <a:bodyPr>
            <a:normAutofit/>
          </a:bodyPr>
          <a:lstStyle/>
          <a:p>
            <a:r>
              <a:rPr lang="en-US" dirty="0"/>
              <a:t>Take at the highest resolution settings</a:t>
            </a:r>
          </a:p>
          <a:p>
            <a:r>
              <a:rPr lang="en-US" dirty="0"/>
              <a:t>Get what you are interested in to fill the frame</a:t>
            </a:r>
          </a:p>
          <a:p>
            <a:r>
              <a:rPr lang="en-US" dirty="0"/>
              <a:t>Get a good photo editor</a:t>
            </a:r>
          </a:p>
        </p:txBody>
      </p:sp>
    </p:spTree>
    <p:extLst>
      <p:ext uri="{BB962C8B-B14F-4D97-AF65-F5344CB8AC3E}">
        <p14:creationId xmlns:p14="http://schemas.microsoft.com/office/powerpoint/2010/main" val="106934010"/>
      </p:ext>
    </p:extLst>
  </p:cSld>
  <p:clrMapOvr>
    <a:masterClrMapping/>
  </p:clrMapOvr>
  <p:transition spd="med">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B24F-77BF-B54D-8EAF-A528ED024508}"/>
              </a:ext>
            </a:extLst>
          </p:cNvPr>
          <p:cNvSpPr>
            <a:spLocks noGrp="1"/>
          </p:cNvSpPr>
          <p:nvPr>
            <p:ph type="title"/>
          </p:nvPr>
        </p:nvSpPr>
        <p:spPr/>
        <p:txBody>
          <a:bodyPr/>
          <a:lstStyle/>
          <a:p>
            <a:r>
              <a:rPr lang="en-US" dirty="0"/>
              <a:t>A Brief Word About Decoration</a:t>
            </a:r>
          </a:p>
        </p:txBody>
      </p:sp>
      <p:sp>
        <p:nvSpPr>
          <p:cNvPr id="3" name="Content Placeholder 2">
            <a:extLst>
              <a:ext uri="{FF2B5EF4-FFF2-40B4-BE49-F238E27FC236}">
                <a16:creationId xmlns:a16="http://schemas.microsoft.com/office/drawing/2014/main" id="{2DEA2E14-E5B2-DC40-BAFF-97DEDD0563BB}"/>
              </a:ext>
            </a:extLst>
          </p:cNvPr>
          <p:cNvSpPr>
            <a:spLocks noGrp="1"/>
          </p:cNvSpPr>
          <p:nvPr>
            <p:ph idx="1"/>
          </p:nvPr>
        </p:nvSpPr>
        <p:spPr/>
        <p:txBody>
          <a:bodyPr/>
          <a:lstStyle/>
          <a:p>
            <a:r>
              <a:rPr lang="en-US" dirty="0"/>
              <a:t>Sometimes presentations need to connect with viewers who expect to be visually entertained.</a:t>
            </a:r>
          </a:p>
          <a:p>
            <a:pPr lvl="1"/>
            <a:r>
              <a:rPr lang="en-US" dirty="0"/>
              <a:t>Use decoration and visual examples cautiously</a:t>
            </a:r>
          </a:p>
          <a:p>
            <a:pPr lvl="1"/>
            <a:r>
              <a:rPr lang="en-US" dirty="0"/>
              <a:t>Be careful that decoration does not obscure the message </a:t>
            </a:r>
          </a:p>
          <a:p>
            <a:pPr lvl="1"/>
            <a:r>
              <a:rPr lang="en-US" dirty="0"/>
              <a:t>Never judge readability from a computer screen</a:t>
            </a:r>
          </a:p>
        </p:txBody>
      </p:sp>
    </p:spTree>
    <p:extLst>
      <p:ext uri="{BB962C8B-B14F-4D97-AF65-F5344CB8AC3E}">
        <p14:creationId xmlns:p14="http://schemas.microsoft.com/office/powerpoint/2010/main" val="4203058996"/>
      </p:ext>
    </p:extLst>
  </p:cSld>
  <p:clrMapOvr>
    <a:masterClrMapping/>
  </p:clrMapOvr>
  <p:transition spd="med">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4C52-9769-314F-8DE4-C0AB8543977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CCFEDEA-4755-5D4C-A696-D2278949BE5E}"/>
              </a:ext>
            </a:extLst>
          </p:cNvPr>
          <p:cNvSpPr>
            <a:spLocks noGrp="1"/>
          </p:cNvSpPr>
          <p:nvPr>
            <p:ph idx="1"/>
          </p:nvPr>
        </p:nvSpPr>
        <p:spPr>
          <a:xfrm>
            <a:off x="1881978" y="1678778"/>
            <a:ext cx="5380043" cy="1786467"/>
          </a:xfrm>
          <a:solidFill>
            <a:schemeClr val="accent1">
              <a:lumMod val="75000"/>
            </a:schemeClr>
          </a:solidFill>
        </p:spPr>
        <p:txBody>
          <a:bodyPr>
            <a:normAutofit/>
          </a:bodyPr>
          <a:lstStyle/>
          <a:p>
            <a:pPr marL="0" indent="0" algn="ctr">
              <a:buNone/>
            </a:pPr>
            <a:r>
              <a:rPr lang="en-US" sz="2800" dirty="0"/>
              <a:t>This slide is perfectly readable on the computer screen</a:t>
            </a:r>
          </a:p>
        </p:txBody>
      </p:sp>
    </p:spTree>
    <p:extLst>
      <p:ext uri="{BB962C8B-B14F-4D97-AF65-F5344CB8AC3E}">
        <p14:creationId xmlns:p14="http://schemas.microsoft.com/office/powerpoint/2010/main" val="1847898958"/>
      </p:ext>
    </p:extLst>
  </p:cSld>
  <p:clrMapOvr>
    <a:masterClrMapping/>
  </p:clrMapOvr>
  <p:transition spd="med">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6AE0-DBE0-544E-8CDA-70DBFAEEF3C7}"/>
              </a:ext>
            </a:extLst>
          </p:cNvPr>
          <p:cNvSpPr>
            <a:spLocks noGrp="1"/>
          </p:cNvSpPr>
          <p:nvPr>
            <p:ph type="title"/>
          </p:nvPr>
        </p:nvSpPr>
        <p:spPr/>
        <p:txBody>
          <a:bodyPr/>
          <a:lstStyle/>
          <a:p>
            <a:r>
              <a:rPr lang="en-US" dirty="0"/>
              <a:t>Google Image Searches</a:t>
            </a:r>
          </a:p>
        </p:txBody>
      </p:sp>
      <p:sp>
        <p:nvSpPr>
          <p:cNvPr id="3" name="Content Placeholder 2">
            <a:extLst>
              <a:ext uri="{FF2B5EF4-FFF2-40B4-BE49-F238E27FC236}">
                <a16:creationId xmlns:a16="http://schemas.microsoft.com/office/drawing/2014/main" id="{BFCC6800-5124-5749-ACEB-141B04FFFF1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63664391"/>
      </p:ext>
    </p:extLst>
  </p:cSld>
  <p:clrMapOvr>
    <a:masterClrMapping/>
  </p:clrMapOvr>
  <p:transition spd="med">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BC33-41EC-F045-AA4C-7483D845F429}"/>
              </a:ext>
            </a:extLst>
          </p:cNvPr>
          <p:cNvSpPr>
            <a:spLocks noGrp="1"/>
          </p:cNvSpPr>
          <p:nvPr>
            <p:ph type="title"/>
          </p:nvPr>
        </p:nvSpPr>
        <p:spPr>
          <a:xfrm>
            <a:off x="457200" y="274637"/>
            <a:ext cx="8229600" cy="3294827"/>
          </a:xfrm>
        </p:spPr>
        <p:txBody>
          <a:bodyPr>
            <a:normAutofit/>
          </a:bodyPr>
          <a:lstStyle/>
          <a:p>
            <a:r>
              <a:rPr lang="en-US" dirty="0"/>
              <a:t>Putting it Together:</a:t>
            </a:r>
            <a:br>
              <a:rPr lang="en-US" dirty="0"/>
            </a:br>
            <a:r>
              <a:rPr lang="en-US" dirty="0"/>
              <a:t>Design and Delivery</a:t>
            </a:r>
          </a:p>
        </p:txBody>
      </p:sp>
      <p:sp>
        <p:nvSpPr>
          <p:cNvPr id="3" name="Content Placeholder 2">
            <a:extLst>
              <a:ext uri="{FF2B5EF4-FFF2-40B4-BE49-F238E27FC236}">
                <a16:creationId xmlns:a16="http://schemas.microsoft.com/office/drawing/2014/main" id="{2F85A3D1-5C94-5E45-8914-EA93B3F4BA8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52264341"/>
      </p:ext>
    </p:extLst>
  </p:cSld>
  <p:clrMapOvr>
    <a:masterClrMapping/>
  </p:clrMapOvr>
  <p:transition spd="med">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8638"/>
            <a:ext cx="8229600" cy="1143000"/>
          </a:xfrm>
        </p:spPr>
        <p:txBody>
          <a:bodyPr>
            <a:normAutofit fontScale="90000"/>
          </a:bodyPr>
          <a:lstStyle/>
          <a:p>
            <a:r>
              <a:rPr lang="en-US" dirty="0"/>
              <a:t>The Science of Presentations</a:t>
            </a:r>
            <a:br>
              <a:rPr lang="en-US" dirty="0"/>
            </a:br>
            <a:br>
              <a:rPr lang="en-US" dirty="0"/>
            </a:br>
            <a:r>
              <a:rPr lang="en-US" dirty="0"/>
              <a:t>Mayer et al.</a:t>
            </a:r>
          </a:p>
        </p:txBody>
      </p:sp>
    </p:spTree>
    <p:extLst>
      <p:ext uri="{BB962C8B-B14F-4D97-AF65-F5344CB8AC3E}">
        <p14:creationId xmlns:p14="http://schemas.microsoft.com/office/powerpoint/2010/main" val="1956074559"/>
      </p:ext>
    </p:extLst>
  </p:cSld>
  <p:clrMapOvr>
    <a:masterClrMapping/>
  </p:clrMapOvr>
  <p:transition spd="med">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9301"/>
            <a:ext cx="8229600" cy="1143000"/>
          </a:xfrm>
        </p:spPr>
        <p:txBody>
          <a:bodyPr/>
          <a:lstStyle/>
          <a:p>
            <a:r>
              <a:rPr lang="en-US">
                <a:latin typeface="Times" charset="0"/>
              </a:rPr>
              <a:t>Pictures/Text/Narration</a:t>
            </a:r>
            <a:endParaRPr lang="en-US"/>
          </a:p>
        </p:txBody>
      </p:sp>
      <p:sp>
        <p:nvSpPr>
          <p:cNvPr id="4" name="Rounded Rectangle 3"/>
          <p:cNvSpPr/>
          <p:nvPr/>
        </p:nvSpPr>
        <p:spPr>
          <a:xfrm>
            <a:off x="291568"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20000"/>
          </a:bodyPr>
          <a:lstStyle/>
          <a:p>
            <a:pPr algn="ctr"/>
            <a:r>
              <a:rPr lang="en-US" sz="1300" dirty="0">
                <a:solidFill>
                  <a:schemeClr val="tx1"/>
                </a:solidFill>
              </a:rPr>
              <a:t>Written and Spoken Words</a:t>
            </a:r>
          </a:p>
        </p:txBody>
      </p:sp>
      <p:sp>
        <p:nvSpPr>
          <p:cNvPr id="5" name="Rounded Rectangle 4"/>
          <p:cNvSpPr/>
          <p:nvPr/>
        </p:nvSpPr>
        <p:spPr>
          <a:xfrm>
            <a:off x="1441223"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Ears</a:t>
            </a:r>
          </a:p>
        </p:txBody>
      </p:sp>
      <p:sp>
        <p:nvSpPr>
          <p:cNvPr id="6" name="Rounded Rectangle 5"/>
          <p:cNvSpPr/>
          <p:nvPr/>
        </p:nvSpPr>
        <p:spPr>
          <a:xfrm>
            <a:off x="3437771" y="3261434"/>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Sounds</a:t>
            </a:r>
          </a:p>
        </p:txBody>
      </p:sp>
      <p:sp>
        <p:nvSpPr>
          <p:cNvPr id="7" name="Rounded Rectangle 6"/>
          <p:cNvSpPr/>
          <p:nvPr/>
        </p:nvSpPr>
        <p:spPr>
          <a:xfrm>
            <a:off x="5499533"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Verbal Model</a:t>
            </a:r>
          </a:p>
        </p:txBody>
      </p:sp>
      <p:sp>
        <p:nvSpPr>
          <p:cNvPr id="8" name="Rounded Rectangle 7"/>
          <p:cNvSpPr/>
          <p:nvPr/>
        </p:nvSpPr>
        <p:spPr>
          <a:xfrm>
            <a:off x="291568"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Pictures</a:t>
            </a:r>
          </a:p>
        </p:txBody>
      </p:sp>
      <p:sp>
        <p:nvSpPr>
          <p:cNvPr id="9" name="Rounded Rectangle 8"/>
          <p:cNvSpPr/>
          <p:nvPr/>
        </p:nvSpPr>
        <p:spPr>
          <a:xfrm>
            <a:off x="1450004"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Eyes</a:t>
            </a:r>
          </a:p>
        </p:txBody>
      </p:sp>
      <p:sp>
        <p:nvSpPr>
          <p:cNvPr id="10" name="Rounded Rectangle 9"/>
          <p:cNvSpPr/>
          <p:nvPr/>
        </p:nvSpPr>
        <p:spPr>
          <a:xfrm>
            <a:off x="3436865" y="4577616"/>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Images</a:t>
            </a:r>
          </a:p>
        </p:txBody>
      </p:sp>
      <p:sp>
        <p:nvSpPr>
          <p:cNvPr id="11" name="Rounded Rectangle 10"/>
          <p:cNvSpPr/>
          <p:nvPr/>
        </p:nvSpPr>
        <p:spPr>
          <a:xfrm>
            <a:off x="5534589"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Pictorial Model</a:t>
            </a:r>
          </a:p>
        </p:txBody>
      </p:sp>
      <p:cxnSp>
        <p:nvCxnSpPr>
          <p:cNvPr id="14" name="Straight Arrow Connector 13"/>
          <p:cNvCxnSpPr>
            <a:stCxn id="5" idx="3"/>
            <a:endCxn id="6" idx="1"/>
          </p:cNvCxnSpPr>
          <p:nvPr/>
        </p:nvCxnSpPr>
        <p:spPr>
          <a:xfrm>
            <a:off x="2361152" y="3582103"/>
            <a:ext cx="1076619"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3"/>
            <a:endCxn id="10" idx="1"/>
          </p:cNvCxnSpPr>
          <p:nvPr/>
        </p:nvCxnSpPr>
        <p:spPr>
          <a:xfrm>
            <a:off x="2369933" y="4898285"/>
            <a:ext cx="1066932"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2572778" y="3259503"/>
            <a:ext cx="692743"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Selecting Words</a:t>
            </a:r>
          </a:p>
        </p:txBody>
      </p:sp>
      <p:sp>
        <p:nvSpPr>
          <p:cNvPr id="18" name="Rounded Rectangle 17"/>
          <p:cNvSpPr/>
          <p:nvPr/>
        </p:nvSpPr>
        <p:spPr>
          <a:xfrm>
            <a:off x="2588717" y="4595500"/>
            <a:ext cx="669593"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Selecting Images</a:t>
            </a:r>
          </a:p>
        </p:txBody>
      </p:sp>
      <p:cxnSp>
        <p:nvCxnSpPr>
          <p:cNvPr id="21" name="Straight Arrow Connector 20"/>
          <p:cNvCxnSpPr>
            <a:stCxn id="6" idx="3"/>
            <a:endCxn id="7" idx="1"/>
          </p:cNvCxnSpPr>
          <p:nvPr/>
        </p:nvCxnSpPr>
        <p:spPr>
          <a:xfrm flipV="1">
            <a:off x="4357700" y="3582103"/>
            <a:ext cx="1141833"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0" idx="3"/>
            <a:endCxn id="11" idx="1"/>
          </p:cNvCxnSpPr>
          <p:nvPr/>
        </p:nvCxnSpPr>
        <p:spPr>
          <a:xfrm flipV="1">
            <a:off x="4356794" y="4898285"/>
            <a:ext cx="1177795"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4479715" y="3260468"/>
            <a:ext cx="842990"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Organizing Words</a:t>
            </a:r>
          </a:p>
        </p:txBody>
      </p:sp>
      <p:sp>
        <p:nvSpPr>
          <p:cNvPr id="24" name="Rounded Rectangle 23"/>
          <p:cNvSpPr/>
          <p:nvPr/>
        </p:nvSpPr>
        <p:spPr>
          <a:xfrm>
            <a:off x="4446386" y="4576650"/>
            <a:ext cx="909649"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Organizing Images</a:t>
            </a:r>
          </a:p>
        </p:txBody>
      </p:sp>
      <p:sp>
        <p:nvSpPr>
          <p:cNvPr id="32" name="Rounded Rectangle 31"/>
          <p:cNvSpPr/>
          <p:nvPr/>
        </p:nvSpPr>
        <p:spPr>
          <a:xfrm>
            <a:off x="6575294" y="3925489"/>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Integrating</a:t>
            </a:r>
          </a:p>
        </p:txBody>
      </p:sp>
      <p:sp>
        <p:nvSpPr>
          <p:cNvPr id="33" name="Rounded Rectangle 32"/>
          <p:cNvSpPr/>
          <p:nvPr/>
        </p:nvSpPr>
        <p:spPr>
          <a:xfrm>
            <a:off x="7861727" y="3903738"/>
            <a:ext cx="919930"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Prior Knowledge</a:t>
            </a:r>
          </a:p>
        </p:txBody>
      </p:sp>
      <p:cxnSp>
        <p:nvCxnSpPr>
          <p:cNvPr id="36" name="Straight Arrow Connector 35"/>
          <p:cNvCxnSpPr/>
          <p:nvPr/>
        </p:nvCxnSpPr>
        <p:spPr>
          <a:xfrm flipV="1">
            <a:off x="6446362" y="4568759"/>
            <a:ext cx="280999" cy="33250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419463" y="3539983"/>
            <a:ext cx="307898" cy="3855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32" idx="3"/>
          </p:cNvCxnSpPr>
          <p:nvPr/>
        </p:nvCxnSpPr>
        <p:spPr>
          <a:xfrm flipH="1">
            <a:off x="7495223" y="4247124"/>
            <a:ext cx="366328"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5" idx="1"/>
          </p:cNvCxnSpPr>
          <p:nvPr/>
        </p:nvCxnSpPr>
        <p:spPr>
          <a:xfrm>
            <a:off x="1225531" y="3582103"/>
            <a:ext cx="215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1225531" y="4897319"/>
            <a:ext cx="215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7758215" y="3093246"/>
            <a:ext cx="1103270"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26700" y="3093246"/>
            <a:ext cx="1045328"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1368084" y="3093246"/>
            <a:ext cx="1081476"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543455" y="3093246"/>
            <a:ext cx="5109464"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198677" y="2454809"/>
            <a:ext cx="1117813" cy="523220"/>
          </a:xfrm>
          <a:prstGeom prst="rect">
            <a:avLst/>
          </a:prstGeom>
          <a:noFill/>
        </p:spPr>
        <p:txBody>
          <a:bodyPr wrap="square" rtlCol="0">
            <a:spAutoFit/>
          </a:bodyPr>
          <a:lstStyle/>
          <a:p>
            <a:pPr algn="ctr"/>
            <a:r>
              <a:rPr lang="en-US" sz="1400" dirty="0"/>
              <a:t>Multimedia Presentation</a:t>
            </a:r>
          </a:p>
        </p:txBody>
      </p:sp>
      <p:sp>
        <p:nvSpPr>
          <p:cNvPr id="49" name="TextBox 48"/>
          <p:cNvSpPr txBox="1"/>
          <p:nvPr/>
        </p:nvSpPr>
        <p:spPr>
          <a:xfrm>
            <a:off x="1488339" y="2454809"/>
            <a:ext cx="840967" cy="523220"/>
          </a:xfrm>
          <a:prstGeom prst="rect">
            <a:avLst/>
          </a:prstGeom>
          <a:noFill/>
        </p:spPr>
        <p:txBody>
          <a:bodyPr wrap="square" rtlCol="0">
            <a:spAutoFit/>
          </a:bodyPr>
          <a:lstStyle/>
          <a:p>
            <a:pPr algn="ctr"/>
            <a:r>
              <a:rPr lang="en-US" sz="1400" dirty="0"/>
              <a:t>Sensory Memory</a:t>
            </a:r>
          </a:p>
        </p:txBody>
      </p:sp>
      <p:sp>
        <p:nvSpPr>
          <p:cNvPr id="50" name="TextBox 49"/>
          <p:cNvSpPr txBox="1"/>
          <p:nvPr/>
        </p:nvSpPr>
        <p:spPr>
          <a:xfrm>
            <a:off x="4514862" y="2454809"/>
            <a:ext cx="840967" cy="523220"/>
          </a:xfrm>
          <a:prstGeom prst="rect">
            <a:avLst/>
          </a:prstGeom>
          <a:noFill/>
        </p:spPr>
        <p:txBody>
          <a:bodyPr wrap="square" rtlCol="0">
            <a:spAutoFit/>
          </a:bodyPr>
          <a:lstStyle/>
          <a:p>
            <a:pPr algn="ctr"/>
            <a:r>
              <a:rPr lang="en-US" sz="1400" dirty="0"/>
              <a:t>Working Memory</a:t>
            </a:r>
          </a:p>
        </p:txBody>
      </p:sp>
      <p:sp>
        <p:nvSpPr>
          <p:cNvPr id="51" name="TextBox 50"/>
          <p:cNvSpPr txBox="1"/>
          <p:nvPr/>
        </p:nvSpPr>
        <p:spPr>
          <a:xfrm>
            <a:off x="7792940" y="2454809"/>
            <a:ext cx="1008459" cy="523220"/>
          </a:xfrm>
          <a:prstGeom prst="rect">
            <a:avLst/>
          </a:prstGeom>
          <a:noFill/>
        </p:spPr>
        <p:txBody>
          <a:bodyPr wrap="square" rtlCol="0">
            <a:spAutoFit/>
          </a:bodyPr>
          <a:lstStyle/>
          <a:p>
            <a:pPr algn="ctr"/>
            <a:r>
              <a:rPr lang="en-US" sz="1400" dirty="0"/>
              <a:t>Long-Term Memory</a:t>
            </a:r>
          </a:p>
        </p:txBody>
      </p:sp>
      <p:sp>
        <p:nvSpPr>
          <p:cNvPr id="53" name="TextBox 52"/>
          <p:cNvSpPr txBox="1">
            <a:spLocks noChangeArrowheads="1"/>
          </p:cNvSpPr>
          <p:nvPr/>
        </p:nvSpPr>
        <p:spPr bwMode="auto">
          <a:xfrm>
            <a:off x="609600" y="381000"/>
            <a:ext cx="7391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t>Mayer’s Multimedia Learning, 2001 </a:t>
            </a:r>
          </a:p>
        </p:txBody>
      </p:sp>
      <p:sp>
        <p:nvSpPr>
          <p:cNvPr id="54" name="Text Box 4"/>
          <p:cNvSpPr txBox="1">
            <a:spLocks noChangeArrowheads="1"/>
          </p:cNvSpPr>
          <p:nvPr/>
        </p:nvSpPr>
        <p:spPr bwMode="auto">
          <a:xfrm>
            <a:off x="3198813" y="5606180"/>
            <a:ext cx="2913062"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t>Cognitive Overload</a:t>
            </a:r>
          </a:p>
        </p:txBody>
      </p:sp>
      <p:cxnSp>
        <p:nvCxnSpPr>
          <p:cNvPr id="60" name="Straight Arrow Connector 59"/>
          <p:cNvCxnSpPr/>
          <p:nvPr/>
        </p:nvCxnSpPr>
        <p:spPr>
          <a:xfrm>
            <a:off x="1211497" y="3571593"/>
            <a:ext cx="317758" cy="101339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4278829"/>
      </p:ext>
    </p:extLst>
  </p:cSld>
  <p:clrMapOvr>
    <a:masterClrMapping/>
  </p:clrMapOvr>
  <p:transition spd="med">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9301"/>
            <a:ext cx="8229600" cy="1143000"/>
          </a:xfrm>
          <a:effectLst/>
        </p:spPr>
        <p:txBody>
          <a:bodyPr/>
          <a:lstStyle/>
          <a:p>
            <a:r>
              <a:rPr lang="en-US">
                <a:latin typeface="Times" charset="0"/>
              </a:rPr>
              <a:t>Pictures/Text/Narration</a:t>
            </a:r>
            <a:endParaRPr lang="en-US"/>
          </a:p>
        </p:txBody>
      </p:sp>
      <p:sp>
        <p:nvSpPr>
          <p:cNvPr id="4" name="Rounded Rectangle 3"/>
          <p:cNvSpPr/>
          <p:nvPr/>
        </p:nvSpPr>
        <p:spPr>
          <a:xfrm>
            <a:off x="291568" y="3260468"/>
            <a:ext cx="919929" cy="643270"/>
          </a:xfrm>
          <a:prstGeom prst="round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20000"/>
          </a:bodyPr>
          <a:lstStyle/>
          <a:p>
            <a:pPr algn="ctr"/>
            <a:r>
              <a:rPr lang="en-US" sz="1300" dirty="0">
                <a:solidFill>
                  <a:schemeClr val="tx1"/>
                </a:solidFill>
              </a:rPr>
              <a:t>Written and Spoken Words</a:t>
            </a:r>
          </a:p>
        </p:txBody>
      </p:sp>
      <p:sp>
        <p:nvSpPr>
          <p:cNvPr id="5" name="Rounded Rectangle 4"/>
          <p:cNvSpPr/>
          <p:nvPr/>
        </p:nvSpPr>
        <p:spPr>
          <a:xfrm>
            <a:off x="1441223" y="3260468"/>
            <a:ext cx="919929" cy="643270"/>
          </a:xfrm>
          <a:prstGeom prst="round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Ears</a:t>
            </a:r>
          </a:p>
        </p:txBody>
      </p:sp>
      <p:sp>
        <p:nvSpPr>
          <p:cNvPr id="6" name="Rounded Rectangle 5"/>
          <p:cNvSpPr/>
          <p:nvPr/>
        </p:nvSpPr>
        <p:spPr>
          <a:xfrm>
            <a:off x="3437771" y="3261434"/>
            <a:ext cx="919929" cy="643270"/>
          </a:xfrm>
          <a:prstGeom prst="round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Sounds</a:t>
            </a:r>
          </a:p>
        </p:txBody>
      </p:sp>
      <p:sp>
        <p:nvSpPr>
          <p:cNvPr id="7" name="Rounded Rectangle 6"/>
          <p:cNvSpPr/>
          <p:nvPr/>
        </p:nvSpPr>
        <p:spPr>
          <a:xfrm>
            <a:off x="5499533" y="3260468"/>
            <a:ext cx="919929" cy="643270"/>
          </a:xfrm>
          <a:prstGeom prst="round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Verbal Model</a:t>
            </a:r>
          </a:p>
        </p:txBody>
      </p:sp>
      <p:sp>
        <p:nvSpPr>
          <p:cNvPr id="8" name="Rounded Rectangle 7"/>
          <p:cNvSpPr/>
          <p:nvPr/>
        </p:nvSpPr>
        <p:spPr>
          <a:xfrm>
            <a:off x="291568"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Pictures</a:t>
            </a:r>
          </a:p>
        </p:txBody>
      </p:sp>
      <p:sp>
        <p:nvSpPr>
          <p:cNvPr id="9" name="Rounded Rectangle 8"/>
          <p:cNvSpPr/>
          <p:nvPr/>
        </p:nvSpPr>
        <p:spPr>
          <a:xfrm>
            <a:off x="1450004"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Eyes</a:t>
            </a:r>
          </a:p>
        </p:txBody>
      </p:sp>
      <p:sp>
        <p:nvSpPr>
          <p:cNvPr id="10" name="Rounded Rectangle 9"/>
          <p:cNvSpPr/>
          <p:nvPr/>
        </p:nvSpPr>
        <p:spPr>
          <a:xfrm>
            <a:off x="3436865" y="4577616"/>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Images</a:t>
            </a:r>
          </a:p>
        </p:txBody>
      </p:sp>
      <p:sp>
        <p:nvSpPr>
          <p:cNvPr id="11" name="Rounded Rectangle 10"/>
          <p:cNvSpPr/>
          <p:nvPr/>
        </p:nvSpPr>
        <p:spPr>
          <a:xfrm>
            <a:off x="5534589"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Pictorial Model</a:t>
            </a:r>
          </a:p>
        </p:txBody>
      </p:sp>
      <p:cxnSp>
        <p:nvCxnSpPr>
          <p:cNvPr id="14" name="Straight Arrow Connector 13"/>
          <p:cNvCxnSpPr>
            <a:stCxn id="5" idx="3"/>
            <a:endCxn id="6" idx="1"/>
          </p:cNvCxnSpPr>
          <p:nvPr/>
        </p:nvCxnSpPr>
        <p:spPr>
          <a:xfrm>
            <a:off x="2361152" y="3582103"/>
            <a:ext cx="1076619"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3"/>
            <a:endCxn id="10" idx="1"/>
          </p:cNvCxnSpPr>
          <p:nvPr/>
        </p:nvCxnSpPr>
        <p:spPr>
          <a:xfrm>
            <a:off x="2369933" y="4898285"/>
            <a:ext cx="1066932"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2572778" y="3259503"/>
            <a:ext cx="692743"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Selecting Words</a:t>
            </a:r>
          </a:p>
        </p:txBody>
      </p:sp>
      <p:sp>
        <p:nvSpPr>
          <p:cNvPr id="18" name="Rounded Rectangle 17"/>
          <p:cNvSpPr/>
          <p:nvPr/>
        </p:nvSpPr>
        <p:spPr>
          <a:xfrm>
            <a:off x="2588717" y="4595500"/>
            <a:ext cx="669593"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Selecting Images</a:t>
            </a:r>
          </a:p>
        </p:txBody>
      </p:sp>
      <p:cxnSp>
        <p:nvCxnSpPr>
          <p:cNvPr id="21" name="Straight Arrow Connector 20"/>
          <p:cNvCxnSpPr>
            <a:stCxn id="6" idx="3"/>
            <a:endCxn id="7" idx="1"/>
          </p:cNvCxnSpPr>
          <p:nvPr/>
        </p:nvCxnSpPr>
        <p:spPr>
          <a:xfrm flipV="1">
            <a:off x="4357700" y="3582103"/>
            <a:ext cx="1141833"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0" idx="3"/>
            <a:endCxn id="11" idx="1"/>
          </p:cNvCxnSpPr>
          <p:nvPr/>
        </p:nvCxnSpPr>
        <p:spPr>
          <a:xfrm flipV="1">
            <a:off x="4356794" y="4898285"/>
            <a:ext cx="1177795"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4479715" y="3260468"/>
            <a:ext cx="842990"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Organizing Words</a:t>
            </a:r>
          </a:p>
        </p:txBody>
      </p:sp>
      <p:sp>
        <p:nvSpPr>
          <p:cNvPr id="24" name="Rounded Rectangle 23"/>
          <p:cNvSpPr/>
          <p:nvPr/>
        </p:nvSpPr>
        <p:spPr>
          <a:xfrm>
            <a:off x="4446386" y="4576650"/>
            <a:ext cx="909649"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Organizing Images</a:t>
            </a:r>
          </a:p>
        </p:txBody>
      </p:sp>
      <p:sp>
        <p:nvSpPr>
          <p:cNvPr id="32" name="Rounded Rectangle 31"/>
          <p:cNvSpPr/>
          <p:nvPr/>
        </p:nvSpPr>
        <p:spPr>
          <a:xfrm>
            <a:off x="6575294" y="3925489"/>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Integrating</a:t>
            </a:r>
          </a:p>
        </p:txBody>
      </p:sp>
      <p:sp>
        <p:nvSpPr>
          <p:cNvPr id="33" name="Rounded Rectangle 32"/>
          <p:cNvSpPr/>
          <p:nvPr/>
        </p:nvSpPr>
        <p:spPr>
          <a:xfrm>
            <a:off x="7861727" y="3903738"/>
            <a:ext cx="919930"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Prior Knowledge</a:t>
            </a:r>
          </a:p>
        </p:txBody>
      </p:sp>
      <p:cxnSp>
        <p:nvCxnSpPr>
          <p:cNvPr id="36" name="Straight Arrow Connector 35"/>
          <p:cNvCxnSpPr/>
          <p:nvPr/>
        </p:nvCxnSpPr>
        <p:spPr>
          <a:xfrm flipV="1">
            <a:off x="6446362" y="4568759"/>
            <a:ext cx="280999" cy="33250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419463" y="3539983"/>
            <a:ext cx="307898" cy="3855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32" idx="3"/>
          </p:cNvCxnSpPr>
          <p:nvPr/>
        </p:nvCxnSpPr>
        <p:spPr>
          <a:xfrm flipH="1">
            <a:off x="7495223" y="4247124"/>
            <a:ext cx="366328"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5" idx="1"/>
          </p:cNvCxnSpPr>
          <p:nvPr/>
        </p:nvCxnSpPr>
        <p:spPr>
          <a:xfrm>
            <a:off x="1225531" y="3582103"/>
            <a:ext cx="215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1225531" y="4897319"/>
            <a:ext cx="215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7758215" y="3093246"/>
            <a:ext cx="1103270"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26700" y="3093246"/>
            <a:ext cx="1045328"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1368084" y="3093246"/>
            <a:ext cx="1081476"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543455" y="3093246"/>
            <a:ext cx="5109464"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198677" y="2454809"/>
            <a:ext cx="1117813" cy="523220"/>
          </a:xfrm>
          <a:prstGeom prst="rect">
            <a:avLst/>
          </a:prstGeom>
          <a:noFill/>
        </p:spPr>
        <p:txBody>
          <a:bodyPr wrap="square" rtlCol="0">
            <a:spAutoFit/>
          </a:bodyPr>
          <a:lstStyle/>
          <a:p>
            <a:pPr algn="ctr"/>
            <a:r>
              <a:rPr lang="en-US" sz="1400" dirty="0"/>
              <a:t>Multimedia Presentation</a:t>
            </a:r>
          </a:p>
        </p:txBody>
      </p:sp>
      <p:sp>
        <p:nvSpPr>
          <p:cNvPr id="49" name="TextBox 48"/>
          <p:cNvSpPr txBox="1"/>
          <p:nvPr/>
        </p:nvSpPr>
        <p:spPr>
          <a:xfrm>
            <a:off x="1488339" y="2454809"/>
            <a:ext cx="840967" cy="523220"/>
          </a:xfrm>
          <a:prstGeom prst="rect">
            <a:avLst/>
          </a:prstGeom>
          <a:noFill/>
        </p:spPr>
        <p:txBody>
          <a:bodyPr wrap="square" rtlCol="0">
            <a:spAutoFit/>
          </a:bodyPr>
          <a:lstStyle/>
          <a:p>
            <a:pPr algn="ctr"/>
            <a:r>
              <a:rPr lang="en-US" sz="1400" dirty="0"/>
              <a:t>Sensory Memory</a:t>
            </a:r>
          </a:p>
        </p:txBody>
      </p:sp>
      <p:sp>
        <p:nvSpPr>
          <p:cNvPr id="50" name="TextBox 49"/>
          <p:cNvSpPr txBox="1"/>
          <p:nvPr/>
        </p:nvSpPr>
        <p:spPr>
          <a:xfrm>
            <a:off x="4514862" y="2454809"/>
            <a:ext cx="840967" cy="523220"/>
          </a:xfrm>
          <a:prstGeom prst="rect">
            <a:avLst/>
          </a:prstGeom>
          <a:noFill/>
        </p:spPr>
        <p:txBody>
          <a:bodyPr wrap="square" rtlCol="0">
            <a:spAutoFit/>
          </a:bodyPr>
          <a:lstStyle/>
          <a:p>
            <a:pPr algn="ctr"/>
            <a:r>
              <a:rPr lang="en-US" sz="1400" dirty="0"/>
              <a:t>Working Memory</a:t>
            </a:r>
          </a:p>
        </p:txBody>
      </p:sp>
      <p:sp>
        <p:nvSpPr>
          <p:cNvPr id="51" name="TextBox 50"/>
          <p:cNvSpPr txBox="1"/>
          <p:nvPr/>
        </p:nvSpPr>
        <p:spPr>
          <a:xfrm>
            <a:off x="7792940" y="2454809"/>
            <a:ext cx="1008459" cy="523220"/>
          </a:xfrm>
          <a:prstGeom prst="rect">
            <a:avLst/>
          </a:prstGeom>
          <a:noFill/>
        </p:spPr>
        <p:txBody>
          <a:bodyPr wrap="square" rtlCol="0">
            <a:spAutoFit/>
          </a:bodyPr>
          <a:lstStyle/>
          <a:p>
            <a:pPr algn="ctr"/>
            <a:r>
              <a:rPr lang="en-US" sz="1400" dirty="0"/>
              <a:t>Long-Term Memory</a:t>
            </a:r>
          </a:p>
        </p:txBody>
      </p:sp>
      <p:sp>
        <p:nvSpPr>
          <p:cNvPr id="53" name="TextBox 52"/>
          <p:cNvSpPr txBox="1">
            <a:spLocks noChangeArrowheads="1"/>
          </p:cNvSpPr>
          <p:nvPr/>
        </p:nvSpPr>
        <p:spPr bwMode="auto">
          <a:xfrm>
            <a:off x="609600" y="381000"/>
            <a:ext cx="7391400" cy="400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t>Mayer’s Multimedia Learning, 2001 </a:t>
            </a:r>
          </a:p>
        </p:txBody>
      </p:sp>
      <p:sp>
        <p:nvSpPr>
          <p:cNvPr id="54" name="Text Box 4"/>
          <p:cNvSpPr txBox="1">
            <a:spLocks noChangeArrowheads="1"/>
          </p:cNvSpPr>
          <p:nvPr/>
        </p:nvSpPr>
        <p:spPr bwMode="auto">
          <a:xfrm>
            <a:off x="3198813" y="5606180"/>
            <a:ext cx="29130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t>Cognitive Overload</a:t>
            </a:r>
          </a:p>
        </p:txBody>
      </p:sp>
      <p:cxnSp>
        <p:nvCxnSpPr>
          <p:cNvPr id="60" name="Straight Arrow Connector 59"/>
          <p:cNvCxnSpPr/>
          <p:nvPr/>
        </p:nvCxnSpPr>
        <p:spPr>
          <a:xfrm>
            <a:off x="1211497" y="3571593"/>
            <a:ext cx="317758" cy="101339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71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9301"/>
            <a:ext cx="8229600" cy="1143000"/>
          </a:xfrm>
        </p:spPr>
        <p:txBody>
          <a:bodyPr/>
          <a:lstStyle/>
          <a:p>
            <a:r>
              <a:rPr lang="en-US">
                <a:latin typeface="Times" charset="0"/>
              </a:rPr>
              <a:t>Pictures/Text/Narration</a:t>
            </a:r>
            <a:endParaRPr lang="en-US"/>
          </a:p>
        </p:txBody>
      </p:sp>
      <p:sp>
        <p:nvSpPr>
          <p:cNvPr id="4" name="Rounded Rectangle 3"/>
          <p:cNvSpPr/>
          <p:nvPr/>
        </p:nvSpPr>
        <p:spPr>
          <a:xfrm>
            <a:off x="291568"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20000"/>
          </a:bodyPr>
          <a:lstStyle/>
          <a:p>
            <a:pPr algn="ctr"/>
            <a:r>
              <a:rPr lang="en-US" sz="1300" dirty="0">
                <a:solidFill>
                  <a:schemeClr val="tx1"/>
                </a:solidFill>
              </a:rPr>
              <a:t>Written and Spoken Words</a:t>
            </a:r>
          </a:p>
        </p:txBody>
      </p:sp>
      <p:sp>
        <p:nvSpPr>
          <p:cNvPr id="5" name="Rounded Rectangle 4"/>
          <p:cNvSpPr/>
          <p:nvPr/>
        </p:nvSpPr>
        <p:spPr>
          <a:xfrm>
            <a:off x="1441223"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Ears</a:t>
            </a:r>
          </a:p>
        </p:txBody>
      </p:sp>
      <p:sp>
        <p:nvSpPr>
          <p:cNvPr id="6" name="Rounded Rectangle 5"/>
          <p:cNvSpPr/>
          <p:nvPr/>
        </p:nvSpPr>
        <p:spPr>
          <a:xfrm>
            <a:off x="3437771" y="3261434"/>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Sounds</a:t>
            </a:r>
          </a:p>
        </p:txBody>
      </p:sp>
      <p:sp>
        <p:nvSpPr>
          <p:cNvPr id="7" name="Rounded Rectangle 6"/>
          <p:cNvSpPr/>
          <p:nvPr/>
        </p:nvSpPr>
        <p:spPr>
          <a:xfrm>
            <a:off x="5499533"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Verbal Model</a:t>
            </a:r>
          </a:p>
        </p:txBody>
      </p:sp>
      <p:sp>
        <p:nvSpPr>
          <p:cNvPr id="8" name="Rounded Rectangle 7"/>
          <p:cNvSpPr/>
          <p:nvPr/>
        </p:nvSpPr>
        <p:spPr>
          <a:xfrm>
            <a:off x="291568" y="4576650"/>
            <a:ext cx="919929" cy="643270"/>
          </a:xfrm>
          <a:prstGeom prst="round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Pictures</a:t>
            </a:r>
          </a:p>
        </p:txBody>
      </p:sp>
      <p:sp>
        <p:nvSpPr>
          <p:cNvPr id="9" name="Rounded Rectangle 8"/>
          <p:cNvSpPr/>
          <p:nvPr/>
        </p:nvSpPr>
        <p:spPr>
          <a:xfrm>
            <a:off x="1450004" y="4576650"/>
            <a:ext cx="919929" cy="643270"/>
          </a:xfrm>
          <a:prstGeom prst="round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Eyes</a:t>
            </a:r>
          </a:p>
        </p:txBody>
      </p:sp>
      <p:sp>
        <p:nvSpPr>
          <p:cNvPr id="10" name="Rounded Rectangle 9"/>
          <p:cNvSpPr/>
          <p:nvPr/>
        </p:nvSpPr>
        <p:spPr>
          <a:xfrm>
            <a:off x="3436865" y="4577616"/>
            <a:ext cx="919929" cy="643270"/>
          </a:xfrm>
          <a:prstGeom prst="round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Images</a:t>
            </a:r>
          </a:p>
        </p:txBody>
      </p:sp>
      <p:sp>
        <p:nvSpPr>
          <p:cNvPr id="11" name="Rounded Rectangle 10"/>
          <p:cNvSpPr/>
          <p:nvPr/>
        </p:nvSpPr>
        <p:spPr>
          <a:xfrm>
            <a:off x="5534589" y="4576650"/>
            <a:ext cx="919929" cy="643270"/>
          </a:xfrm>
          <a:prstGeom prst="round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Pictorial Model</a:t>
            </a:r>
          </a:p>
        </p:txBody>
      </p:sp>
      <p:cxnSp>
        <p:nvCxnSpPr>
          <p:cNvPr id="14" name="Straight Arrow Connector 13"/>
          <p:cNvCxnSpPr>
            <a:stCxn id="5" idx="3"/>
            <a:endCxn id="6" idx="1"/>
          </p:cNvCxnSpPr>
          <p:nvPr/>
        </p:nvCxnSpPr>
        <p:spPr>
          <a:xfrm>
            <a:off x="2361152" y="3582103"/>
            <a:ext cx="1076619"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3"/>
            <a:endCxn id="10" idx="1"/>
          </p:cNvCxnSpPr>
          <p:nvPr/>
        </p:nvCxnSpPr>
        <p:spPr>
          <a:xfrm>
            <a:off x="2369933" y="4898285"/>
            <a:ext cx="1066932"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2572778" y="3259503"/>
            <a:ext cx="692743"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Selecting Words</a:t>
            </a:r>
          </a:p>
        </p:txBody>
      </p:sp>
      <p:sp>
        <p:nvSpPr>
          <p:cNvPr id="18" name="Rounded Rectangle 17"/>
          <p:cNvSpPr/>
          <p:nvPr/>
        </p:nvSpPr>
        <p:spPr>
          <a:xfrm>
            <a:off x="2588717" y="4595500"/>
            <a:ext cx="669593"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Selecting Images</a:t>
            </a:r>
          </a:p>
        </p:txBody>
      </p:sp>
      <p:cxnSp>
        <p:nvCxnSpPr>
          <p:cNvPr id="21" name="Straight Arrow Connector 20"/>
          <p:cNvCxnSpPr>
            <a:stCxn id="6" idx="3"/>
            <a:endCxn id="7" idx="1"/>
          </p:cNvCxnSpPr>
          <p:nvPr/>
        </p:nvCxnSpPr>
        <p:spPr>
          <a:xfrm flipV="1">
            <a:off x="4357700" y="3582103"/>
            <a:ext cx="1141833"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0" idx="3"/>
            <a:endCxn id="11" idx="1"/>
          </p:cNvCxnSpPr>
          <p:nvPr/>
        </p:nvCxnSpPr>
        <p:spPr>
          <a:xfrm flipV="1">
            <a:off x="4356794" y="4898285"/>
            <a:ext cx="1177795"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4479715" y="3260468"/>
            <a:ext cx="842990"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Organizing Words</a:t>
            </a:r>
          </a:p>
        </p:txBody>
      </p:sp>
      <p:sp>
        <p:nvSpPr>
          <p:cNvPr id="24" name="Rounded Rectangle 23"/>
          <p:cNvSpPr/>
          <p:nvPr/>
        </p:nvSpPr>
        <p:spPr>
          <a:xfrm>
            <a:off x="4446386" y="4576650"/>
            <a:ext cx="909649"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Organizing Images</a:t>
            </a:r>
          </a:p>
        </p:txBody>
      </p:sp>
      <p:sp>
        <p:nvSpPr>
          <p:cNvPr id="32" name="Rounded Rectangle 31"/>
          <p:cNvSpPr/>
          <p:nvPr/>
        </p:nvSpPr>
        <p:spPr>
          <a:xfrm>
            <a:off x="6575294" y="3925489"/>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Integrating</a:t>
            </a:r>
          </a:p>
        </p:txBody>
      </p:sp>
      <p:sp>
        <p:nvSpPr>
          <p:cNvPr id="33" name="Rounded Rectangle 32"/>
          <p:cNvSpPr/>
          <p:nvPr/>
        </p:nvSpPr>
        <p:spPr>
          <a:xfrm>
            <a:off x="7861727" y="3903738"/>
            <a:ext cx="919930"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Prior Knowledge</a:t>
            </a:r>
          </a:p>
        </p:txBody>
      </p:sp>
      <p:cxnSp>
        <p:nvCxnSpPr>
          <p:cNvPr id="36" name="Straight Arrow Connector 35"/>
          <p:cNvCxnSpPr/>
          <p:nvPr/>
        </p:nvCxnSpPr>
        <p:spPr>
          <a:xfrm flipV="1">
            <a:off x="6446362" y="4568759"/>
            <a:ext cx="280999" cy="33250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419463" y="3539983"/>
            <a:ext cx="307898" cy="3855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32" idx="3"/>
          </p:cNvCxnSpPr>
          <p:nvPr/>
        </p:nvCxnSpPr>
        <p:spPr>
          <a:xfrm flipH="1">
            <a:off x="7495223" y="4247124"/>
            <a:ext cx="366328"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5" idx="1"/>
          </p:cNvCxnSpPr>
          <p:nvPr/>
        </p:nvCxnSpPr>
        <p:spPr>
          <a:xfrm>
            <a:off x="1225531" y="3582103"/>
            <a:ext cx="215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1225531" y="4897319"/>
            <a:ext cx="215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7758215" y="3093246"/>
            <a:ext cx="1103270"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26700" y="3093246"/>
            <a:ext cx="1045328"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1368084" y="3093246"/>
            <a:ext cx="1081476"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543455" y="3093246"/>
            <a:ext cx="5109464"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198677" y="2454809"/>
            <a:ext cx="1117813" cy="523220"/>
          </a:xfrm>
          <a:prstGeom prst="rect">
            <a:avLst/>
          </a:prstGeom>
          <a:noFill/>
        </p:spPr>
        <p:txBody>
          <a:bodyPr wrap="square" rtlCol="0">
            <a:spAutoFit/>
          </a:bodyPr>
          <a:lstStyle/>
          <a:p>
            <a:pPr algn="ctr"/>
            <a:r>
              <a:rPr lang="en-US" sz="1400" dirty="0"/>
              <a:t>Multimedia Presentation</a:t>
            </a:r>
          </a:p>
        </p:txBody>
      </p:sp>
      <p:sp>
        <p:nvSpPr>
          <p:cNvPr id="49" name="TextBox 48"/>
          <p:cNvSpPr txBox="1"/>
          <p:nvPr/>
        </p:nvSpPr>
        <p:spPr>
          <a:xfrm>
            <a:off x="1488339" y="2454809"/>
            <a:ext cx="840967" cy="523220"/>
          </a:xfrm>
          <a:prstGeom prst="rect">
            <a:avLst/>
          </a:prstGeom>
          <a:noFill/>
        </p:spPr>
        <p:txBody>
          <a:bodyPr wrap="square" rtlCol="0">
            <a:spAutoFit/>
          </a:bodyPr>
          <a:lstStyle/>
          <a:p>
            <a:pPr algn="ctr"/>
            <a:r>
              <a:rPr lang="en-US" sz="1400" dirty="0"/>
              <a:t>Sensory Memory</a:t>
            </a:r>
          </a:p>
        </p:txBody>
      </p:sp>
      <p:sp>
        <p:nvSpPr>
          <p:cNvPr id="50" name="TextBox 49"/>
          <p:cNvSpPr txBox="1"/>
          <p:nvPr/>
        </p:nvSpPr>
        <p:spPr>
          <a:xfrm>
            <a:off x="4514862" y="2454809"/>
            <a:ext cx="840967" cy="523220"/>
          </a:xfrm>
          <a:prstGeom prst="rect">
            <a:avLst/>
          </a:prstGeom>
          <a:noFill/>
        </p:spPr>
        <p:txBody>
          <a:bodyPr wrap="square" rtlCol="0">
            <a:spAutoFit/>
          </a:bodyPr>
          <a:lstStyle/>
          <a:p>
            <a:pPr algn="ctr"/>
            <a:r>
              <a:rPr lang="en-US" sz="1400" dirty="0"/>
              <a:t>Working Memory</a:t>
            </a:r>
          </a:p>
        </p:txBody>
      </p:sp>
      <p:sp>
        <p:nvSpPr>
          <p:cNvPr id="51" name="TextBox 50"/>
          <p:cNvSpPr txBox="1"/>
          <p:nvPr/>
        </p:nvSpPr>
        <p:spPr>
          <a:xfrm>
            <a:off x="7792940" y="2454809"/>
            <a:ext cx="1008459" cy="523220"/>
          </a:xfrm>
          <a:prstGeom prst="rect">
            <a:avLst/>
          </a:prstGeom>
          <a:noFill/>
        </p:spPr>
        <p:txBody>
          <a:bodyPr wrap="square" rtlCol="0">
            <a:spAutoFit/>
          </a:bodyPr>
          <a:lstStyle/>
          <a:p>
            <a:pPr algn="ctr"/>
            <a:r>
              <a:rPr lang="en-US" sz="1400" dirty="0"/>
              <a:t>Long-Term Memory</a:t>
            </a:r>
          </a:p>
        </p:txBody>
      </p:sp>
      <p:sp>
        <p:nvSpPr>
          <p:cNvPr id="53" name="TextBox 52"/>
          <p:cNvSpPr txBox="1">
            <a:spLocks noChangeArrowheads="1"/>
          </p:cNvSpPr>
          <p:nvPr/>
        </p:nvSpPr>
        <p:spPr bwMode="auto">
          <a:xfrm>
            <a:off x="609600" y="381000"/>
            <a:ext cx="7391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t>Mayer’s Multimedia Learning, 2001 </a:t>
            </a:r>
          </a:p>
        </p:txBody>
      </p:sp>
      <p:sp>
        <p:nvSpPr>
          <p:cNvPr id="54" name="Text Box 4"/>
          <p:cNvSpPr txBox="1">
            <a:spLocks noChangeArrowheads="1"/>
          </p:cNvSpPr>
          <p:nvPr/>
        </p:nvSpPr>
        <p:spPr bwMode="auto">
          <a:xfrm>
            <a:off x="3198813" y="5606180"/>
            <a:ext cx="2913062"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t>Cognitive Overload</a:t>
            </a:r>
          </a:p>
        </p:txBody>
      </p:sp>
      <p:cxnSp>
        <p:nvCxnSpPr>
          <p:cNvPr id="60" name="Straight Arrow Connector 59"/>
          <p:cNvCxnSpPr/>
          <p:nvPr/>
        </p:nvCxnSpPr>
        <p:spPr>
          <a:xfrm>
            <a:off x="1211497" y="3571593"/>
            <a:ext cx="317758" cy="101339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418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9301"/>
            <a:ext cx="8229600" cy="1143000"/>
          </a:xfrm>
        </p:spPr>
        <p:txBody>
          <a:bodyPr/>
          <a:lstStyle/>
          <a:p>
            <a:r>
              <a:rPr lang="en-US">
                <a:latin typeface="Times" charset="0"/>
              </a:rPr>
              <a:t>Pictures/Text/Narration</a:t>
            </a:r>
            <a:endParaRPr lang="en-US"/>
          </a:p>
        </p:txBody>
      </p:sp>
      <p:sp>
        <p:nvSpPr>
          <p:cNvPr id="4" name="Rounded Rectangle 3"/>
          <p:cNvSpPr/>
          <p:nvPr/>
        </p:nvSpPr>
        <p:spPr>
          <a:xfrm>
            <a:off x="291568"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20000"/>
          </a:bodyPr>
          <a:lstStyle/>
          <a:p>
            <a:pPr algn="ctr"/>
            <a:r>
              <a:rPr lang="en-US" sz="1300" dirty="0">
                <a:solidFill>
                  <a:schemeClr val="tx1"/>
                </a:solidFill>
              </a:rPr>
              <a:t>Written and Spoken Words</a:t>
            </a:r>
          </a:p>
        </p:txBody>
      </p:sp>
      <p:sp>
        <p:nvSpPr>
          <p:cNvPr id="5" name="Rounded Rectangle 4"/>
          <p:cNvSpPr/>
          <p:nvPr/>
        </p:nvSpPr>
        <p:spPr>
          <a:xfrm>
            <a:off x="1441223"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Ears</a:t>
            </a:r>
          </a:p>
        </p:txBody>
      </p:sp>
      <p:sp>
        <p:nvSpPr>
          <p:cNvPr id="6" name="Rounded Rectangle 5"/>
          <p:cNvSpPr/>
          <p:nvPr/>
        </p:nvSpPr>
        <p:spPr>
          <a:xfrm>
            <a:off x="3437771" y="3261434"/>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Sounds</a:t>
            </a:r>
          </a:p>
        </p:txBody>
      </p:sp>
      <p:sp>
        <p:nvSpPr>
          <p:cNvPr id="7" name="Rounded Rectangle 6"/>
          <p:cNvSpPr/>
          <p:nvPr/>
        </p:nvSpPr>
        <p:spPr>
          <a:xfrm>
            <a:off x="5499533" y="3260468"/>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Verbal Model</a:t>
            </a:r>
          </a:p>
        </p:txBody>
      </p:sp>
      <p:sp>
        <p:nvSpPr>
          <p:cNvPr id="8" name="Rounded Rectangle 7"/>
          <p:cNvSpPr/>
          <p:nvPr/>
        </p:nvSpPr>
        <p:spPr>
          <a:xfrm>
            <a:off x="291568"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Pictures</a:t>
            </a:r>
          </a:p>
        </p:txBody>
      </p:sp>
      <p:sp>
        <p:nvSpPr>
          <p:cNvPr id="9" name="Rounded Rectangle 8"/>
          <p:cNvSpPr/>
          <p:nvPr/>
        </p:nvSpPr>
        <p:spPr>
          <a:xfrm>
            <a:off x="1450004"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Eyes</a:t>
            </a:r>
          </a:p>
        </p:txBody>
      </p:sp>
      <p:sp>
        <p:nvSpPr>
          <p:cNvPr id="10" name="Rounded Rectangle 9"/>
          <p:cNvSpPr/>
          <p:nvPr/>
        </p:nvSpPr>
        <p:spPr>
          <a:xfrm>
            <a:off x="3436865" y="4577616"/>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Images</a:t>
            </a:r>
          </a:p>
        </p:txBody>
      </p:sp>
      <p:sp>
        <p:nvSpPr>
          <p:cNvPr id="11" name="Rounded Rectangle 10"/>
          <p:cNvSpPr/>
          <p:nvPr/>
        </p:nvSpPr>
        <p:spPr>
          <a:xfrm>
            <a:off x="5534589" y="4576650"/>
            <a:ext cx="919929"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Pictorial Model</a:t>
            </a:r>
          </a:p>
        </p:txBody>
      </p:sp>
      <p:cxnSp>
        <p:nvCxnSpPr>
          <p:cNvPr id="14" name="Straight Arrow Connector 13"/>
          <p:cNvCxnSpPr>
            <a:stCxn id="5" idx="3"/>
            <a:endCxn id="6" idx="1"/>
          </p:cNvCxnSpPr>
          <p:nvPr/>
        </p:nvCxnSpPr>
        <p:spPr>
          <a:xfrm>
            <a:off x="2361152" y="3582103"/>
            <a:ext cx="1076619"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3"/>
            <a:endCxn id="10" idx="1"/>
          </p:cNvCxnSpPr>
          <p:nvPr/>
        </p:nvCxnSpPr>
        <p:spPr>
          <a:xfrm>
            <a:off x="2369933" y="4898285"/>
            <a:ext cx="1066932"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2572778" y="3259503"/>
            <a:ext cx="692743"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Selecting Words</a:t>
            </a:r>
          </a:p>
        </p:txBody>
      </p:sp>
      <p:sp>
        <p:nvSpPr>
          <p:cNvPr id="18" name="Rounded Rectangle 17"/>
          <p:cNvSpPr/>
          <p:nvPr/>
        </p:nvSpPr>
        <p:spPr>
          <a:xfrm>
            <a:off x="2588717" y="4595500"/>
            <a:ext cx="669593"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Selecting Images</a:t>
            </a:r>
          </a:p>
        </p:txBody>
      </p:sp>
      <p:cxnSp>
        <p:nvCxnSpPr>
          <p:cNvPr id="21" name="Straight Arrow Connector 20"/>
          <p:cNvCxnSpPr>
            <a:stCxn id="6" idx="3"/>
            <a:endCxn id="7" idx="1"/>
          </p:cNvCxnSpPr>
          <p:nvPr/>
        </p:nvCxnSpPr>
        <p:spPr>
          <a:xfrm flipV="1">
            <a:off x="4357700" y="3582103"/>
            <a:ext cx="1141833"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0" idx="3"/>
            <a:endCxn id="11" idx="1"/>
          </p:cNvCxnSpPr>
          <p:nvPr/>
        </p:nvCxnSpPr>
        <p:spPr>
          <a:xfrm flipV="1">
            <a:off x="4356794" y="4898285"/>
            <a:ext cx="1177795" cy="9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4479715" y="3260468"/>
            <a:ext cx="842990"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Organizing Words</a:t>
            </a:r>
          </a:p>
        </p:txBody>
      </p:sp>
      <p:sp>
        <p:nvSpPr>
          <p:cNvPr id="24" name="Rounded Rectangle 23"/>
          <p:cNvSpPr/>
          <p:nvPr/>
        </p:nvSpPr>
        <p:spPr>
          <a:xfrm>
            <a:off x="4446386" y="4576650"/>
            <a:ext cx="909649" cy="5809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Organizing Images</a:t>
            </a:r>
          </a:p>
        </p:txBody>
      </p:sp>
      <p:sp>
        <p:nvSpPr>
          <p:cNvPr id="32" name="Rounded Rectangle 31"/>
          <p:cNvSpPr/>
          <p:nvPr/>
        </p:nvSpPr>
        <p:spPr>
          <a:xfrm>
            <a:off x="6575294" y="3925489"/>
            <a:ext cx="919929" cy="643270"/>
          </a:xfrm>
          <a:prstGeom prst="roundRect">
            <a:avLst/>
          </a:prstGeom>
          <a:solidFill>
            <a:srgbClr val="FF00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Integrating</a:t>
            </a:r>
          </a:p>
        </p:txBody>
      </p:sp>
      <p:sp>
        <p:nvSpPr>
          <p:cNvPr id="33" name="Rounded Rectangle 32"/>
          <p:cNvSpPr/>
          <p:nvPr/>
        </p:nvSpPr>
        <p:spPr>
          <a:xfrm>
            <a:off x="7861727" y="3903738"/>
            <a:ext cx="919930" cy="643270"/>
          </a:xfrm>
          <a:prstGeom prst="round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a:r>
              <a:rPr lang="en-US" sz="1300" dirty="0">
                <a:solidFill>
                  <a:schemeClr val="tx1"/>
                </a:solidFill>
              </a:rPr>
              <a:t>Prior Knowledge</a:t>
            </a:r>
          </a:p>
        </p:txBody>
      </p:sp>
      <p:cxnSp>
        <p:nvCxnSpPr>
          <p:cNvPr id="36" name="Straight Arrow Connector 35"/>
          <p:cNvCxnSpPr/>
          <p:nvPr/>
        </p:nvCxnSpPr>
        <p:spPr>
          <a:xfrm flipV="1">
            <a:off x="6446362" y="4568759"/>
            <a:ext cx="280999" cy="33250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419463" y="3539983"/>
            <a:ext cx="307898" cy="3855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32" idx="3"/>
          </p:cNvCxnSpPr>
          <p:nvPr/>
        </p:nvCxnSpPr>
        <p:spPr>
          <a:xfrm flipH="1">
            <a:off x="7495223" y="4247124"/>
            <a:ext cx="366328"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5" idx="1"/>
          </p:cNvCxnSpPr>
          <p:nvPr/>
        </p:nvCxnSpPr>
        <p:spPr>
          <a:xfrm>
            <a:off x="1225531" y="3582103"/>
            <a:ext cx="215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1225531" y="4897319"/>
            <a:ext cx="215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7758215" y="3093246"/>
            <a:ext cx="1103270"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26700" y="3093246"/>
            <a:ext cx="1045328"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1368084" y="3093246"/>
            <a:ext cx="1081476"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543455" y="3093246"/>
            <a:ext cx="5109464" cy="22444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198677" y="2454809"/>
            <a:ext cx="1117813" cy="523220"/>
          </a:xfrm>
          <a:prstGeom prst="rect">
            <a:avLst/>
          </a:prstGeom>
          <a:noFill/>
        </p:spPr>
        <p:txBody>
          <a:bodyPr wrap="square" rtlCol="0">
            <a:spAutoFit/>
          </a:bodyPr>
          <a:lstStyle/>
          <a:p>
            <a:pPr algn="ctr"/>
            <a:r>
              <a:rPr lang="en-US" sz="1400" dirty="0"/>
              <a:t>Multimedia Presentation</a:t>
            </a:r>
          </a:p>
        </p:txBody>
      </p:sp>
      <p:sp>
        <p:nvSpPr>
          <p:cNvPr id="49" name="TextBox 48"/>
          <p:cNvSpPr txBox="1"/>
          <p:nvPr/>
        </p:nvSpPr>
        <p:spPr>
          <a:xfrm>
            <a:off x="1488339" y="2454809"/>
            <a:ext cx="840967" cy="523220"/>
          </a:xfrm>
          <a:prstGeom prst="rect">
            <a:avLst/>
          </a:prstGeom>
          <a:noFill/>
        </p:spPr>
        <p:txBody>
          <a:bodyPr wrap="square" rtlCol="0">
            <a:spAutoFit/>
          </a:bodyPr>
          <a:lstStyle/>
          <a:p>
            <a:pPr algn="ctr"/>
            <a:r>
              <a:rPr lang="en-US" sz="1400" dirty="0"/>
              <a:t>Sensory Memory</a:t>
            </a:r>
          </a:p>
        </p:txBody>
      </p:sp>
      <p:sp>
        <p:nvSpPr>
          <p:cNvPr id="50" name="TextBox 49"/>
          <p:cNvSpPr txBox="1"/>
          <p:nvPr/>
        </p:nvSpPr>
        <p:spPr>
          <a:xfrm>
            <a:off x="4514862" y="2454809"/>
            <a:ext cx="840967" cy="523220"/>
          </a:xfrm>
          <a:prstGeom prst="rect">
            <a:avLst/>
          </a:prstGeom>
          <a:noFill/>
        </p:spPr>
        <p:txBody>
          <a:bodyPr wrap="square" rtlCol="0">
            <a:spAutoFit/>
          </a:bodyPr>
          <a:lstStyle/>
          <a:p>
            <a:pPr algn="ctr"/>
            <a:r>
              <a:rPr lang="en-US" sz="1400" dirty="0"/>
              <a:t>Working Memory</a:t>
            </a:r>
          </a:p>
        </p:txBody>
      </p:sp>
      <p:sp>
        <p:nvSpPr>
          <p:cNvPr id="51" name="TextBox 50"/>
          <p:cNvSpPr txBox="1"/>
          <p:nvPr/>
        </p:nvSpPr>
        <p:spPr>
          <a:xfrm>
            <a:off x="7792940" y="2454809"/>
            <a:ext cx="1008459" cy="523220"/>
          </a:xfrm>
          <a:prstGeom prst="rect">
            <a:avLst/>
          </a:prstGeom>
          <a:noFill/>
        </p:spPr>
        <p:txBody>
          <a:bodyPr wrap="square" rtlCol="0">
            <a:spAutoFit/>
          </a:bodyPr>
          <a:lstStyle/>
          <a:p>
            <a:pPr algn="ctr"/>
            <a:r>
              <a:rPr lang="en-US" sz="1400" dirty="0"/>
              <a:t>Long-Term Memory</a:t>
            </a:r>
          </a:p>
        </p:txBody>
      </p:sp>
      <p:sp>
        <p:nvSpPr>
          <p:cNvPr id="53" name="TextBox 52"/>
          <p:cNvSpPr txBox="1">
            <a:spLocks noChangeArrowheads="1"/>
          </p:cNvSpPr>
          <p:nvPr/>
        </p:nvSpPr>
        <p:spPr bwMode="auto">
          <a:xfrm>
            <a:off x="609600" y="381000"/>
            <a:ext cx="7391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t>Mayer’s Multimedia Learning, 2001 </a:t>
            </a:r>
          </a:p>
        </p:txBody>
      </p:sp>
      <p:sp>
        <p:nvSpPr>
          <p:cNvPr id="54" name="Text Box 4"/>
          <p:cNvSpPr txBox="1">
            <a:spLocks noChangeArrowheads="1"/>
          </p:cNvSpPr>
          <p:nvPr/>
        </p:nvSpPr>
        <p:spPr bwMode="auto">
          <a:xfrm>
            <a:off x="3198813" y="5606180"/>
            <a:ext cx="2913062"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t>Cognitive Overload</a:t>
            </a:r>
          </a:p>
        </p:txBody>
      </p:sp>
      <p:cxnSp>
        <p:nvCxnSpPr>
          <p:cNvPr id="60" name="Straight Arrow Connector 59"/>
          <p:cNvCxnSpPr/>
          <p:nvPr/>
        </p:nvCxnSpPr>
        <p:spPr>
          <a:xfrm>
            <a:off x="1211497" y="3571593"/>
            <a:ext cx="317758" cy="101339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196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Use Visuals in Presentations?</a:t>
            </a:r>
          </a:p>
        </p:txBody>
      </p:sp>
      <p:sp>
        <p:nvSpPr>
          <p:cNvPr id="3" name="Content Placeholder 2">
            <a:extLst>
              <a:ext uri="{FF2B5EF4-FFF2-40B4-BE49-F238E27FC236}">
                <a16:creationId xmlns:a16="http://schemas.microsoft.com/office/drawing/2014/main" id="{67A48065-0729-0E43-9D20-F00C1C98B263}"/>
              </a:ext>
            </a:extLst>
          </p:cNvPr>
          <p:cNvSpPr>
            <a:spLocks noGrp="1"/>
          </p:cNvSpPr>
          <p:nvPr>
            <p:ph idx="1"/>
          </p:nvPr>
        </p:nvSpPr>
        <p:spPr>
          <a:xfrm>
            <a:off x="311425" y="1286219"/>
            <a:ext cx="8435009" cy="4525963"/>
          </a:xfrm>
        </p:spPr>
        <p:txBody>
          <a:bodyPr/>
          <a:lstStyle/>
          <a:p>
            <a:r>
              <a:rPr lang="en-US" sz="2800" dirty="0"/>
              <a:t>Transparencies, PowerPoint, &amp; Enhanced PowerPoint</a:t>
            </a:r>
          </a:p>
          <a:p>
            <a:pPr lvl="1"/>
            <a:r>
              <a:rPr lang="en-US" dirty="0"/>
              <a:t>Students liked PowerPoint better than transparencies retrospectively</a:t>
            </a:r>
          </a:p>
          <a:p>
            <a:pPr lvl="1"/>
            <a:r>
              <a:rPr lang="en-US" dirty="0"/>
              <a:t>Students </a:t>
            </a:r>
            <a:r>
              <a:rPr lang="en-US" i="1" dirty="0"/>
              <a:t>believed</a:t>
            </a:r>
            <a:r>
              <a:rPr lang="en-US" dirty="0"/>
              <a:t> they learned more from PowerPoint</a:t>
            </a:r>
          </a:p>
          <a:p>
            <a:pPr lvl="1"/>
            <a:r>
              <a:rPr lang="en-US" dirty="0"/>
              <a:t>Students </a:t>
            </a:r>
            <a:r>
              <a:rPr lang="en-US" i="1" dirty="0"/>
              <a:t>performed</a:t>
            </a:r>
            <a:r>
              <a:rPr lang="en-US" dirty="0"/>
              <a:t> worse on enhanced PowerPoint than the other two</a:t>
            </a:r>
          </a:p>
          <a:p>
            <a:pPr lvl="2"/>
            <a:r>
              <a:rPr lang="en-US" dirty="0"/>
              <a:t>Graphics have to be pertinent to the presentation</a:t>
            </a:r>
          </a:p>
        </p:txBody>
      </p:sp>
      <p:sp>
        <p:nvSpPr>
          <p:cNvPr id="11" name="TextBox 10"/>
          <p:cNvSpPr txBox="1"/>
          <p:nvPr/>
        </p:nvSpPr>
        <p:spPr>
          <a:xfrm>
            <a:off x="645853" y="5812182"/>
            <a:ext cx="7852293" cy="646331"/>
          </a:xfrm>
          <a:prstGeom prst="rect">
            <a:avLst/>
          </a:prstGeom>
          <a:noFill/>
        </p:spPr>
        <p:txBody>
          <a:bodyPr wrap="square" rtlCol="0">
            <a:spAutoFit/>
          </a:bodyPr>
          <a:lstStyle/>
          <a:p>
            <a:pPr marL="465138" indent="-465138"/>
            <a:r>
              <a:rPr lang="en-US" dirty="0">
                <a:latin typeface="Times" pitchFamily="2" charset="0"/>
              </a:rPr>
              <a:t>Bartsch, R. A., &amp; </a:t>
            </a:r>
            <a:r>
              <a:rPr lang="en-US" dirty="0" err="1">
                <a:latin typeface="Times" pitchFamily="2" charset="0"/>
              </a:rPr>
              <a:t>Cobern</a:t>
            </a:r>
            <a:r>
              <a:rPr lang="en-US" dirty="0">
                <a:latin typeface="Times" pitchFamily="2" charset="0"/>
              </a:rPr>
              <a:t>, K. M. (2003). Effectiveness of PowerPoint presentations in lectures. </a:t>
            </a:r>
            <a:r>
              <a:rPr lang="en-US" i="1" dirty="0">
                <a:latin typeface="Times" pitchFamily="2" charset="0"/>
              </a:rPr>
              <a:t>Computers &amp; Education, 41, </a:t>
            </a:r>
            <a:r>
              <a:rPr lang="en-US" dirty="0">
                <a:latin typeface="Times" pitchFamily="2" charset="0"/>
              </a:rPr>
              <a:t>77-86</a:t>
            </a:r>
            <a:r>
              <a:rPr lang="en-US" i="1" dirty="0">
                <a:latin typeface="Times" pitchFamily="2" charset="0"/>
              </a:rPr>
              <a:t>.</a:t>
            </a:r>
            <a:endParaRPr lang="en-US" dirty="0">
              <a:latin typeface="Times" pitchFamily="2" charset="0"/>
            </a:endParaRPr>
          </a:p>
        </p:txBody>
      </p:sp>
    </p:spTree>
    <p:extLst>
      <p:ext uri="{BB962C8B-B14F-4D97-AF65-F5344CB8AC3E}">
        <p14:creationId xmlns:p14="http://schemas.microsoft.com/office/powerpoint/2010/main" val="1441304178"/>
      </p:ext>
    </p:extLst>
  </p:cSld>
  <p:clrMapOvr>
    <a:masterClrMapping/>
  </p:clrMapOvr>
  <p:transition spd="med">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rmAutofit fontScale="90000"/>
          </a:bodyPr>
          <a:lstStyle/>
          <a:p>
            <a:pPr>
              <a:spcAft>
                <a:spcPts val="1200"/>
              </a:spcAft>
            </a:pPr>
            <a:r>
              <a:rPr lang="en-US" dirty="0">
                <a:latin typeface="Times" charset="0"/>
              </a:rPr>
              <a:t>Reducing Extraneous Processing </a:t>
            </a:r>
            <a:r>
              <a:rPr lang="en-US" sz="3100" dirty="0">
                <a:latin typeface="Times" charset="0"/>
              </a:rPr>
              <a:t>(Mayer)</a:t>
            </a:r>
          </a:p>
        </p:txBody>
      </p:sp>
      <p:sp>
        <p:nvSpPr>
          <p:cNvPr id="38915" name="Rectangle 3"/>
          <p:cNvSpPr>
            <a:spLocks noGrp="1" noChangeArrowheads="1"/>
          </p:cNvSpPr>
          <p:nvPr>
            <p:ph type="body" idx="1"/>
          </p:nvPr>
        </p:nvSpPr>
        <p:spPr>
          <a:xfrm>
            <a:off x="685800" y="1316822"/>
            <a:ext cx="8001000" cy="5541178"/>
          </a:xfrm>
        </p:spPr>
        <p:txBody>
          <a:bodyPr>
            <a:normAutofit/>
          </a:bodyPr>
          <a:lstStyle/>
          <a:p>
            <a:pPr>
              <a:spcBef>
                <a:spcPts val="0"/>
              </a:spcBef>
              <a:spcAft>
                <a:spcPts val="1200"/>
              </a:spcAft>
            </a:pPr>
            <a:r>
              <a:rPr lang="en-US" dirty="0"/>
              <a:t>Coherence principle—remove extraneous material</a:t>
            </a:r>
          </a:p>
        </p:txBody>
      </p:sp>
    </p:spTree>
    <p:extLst>
      <p:ext uri="{BB962C8B-B14F-4D97-AF65-F5344CB8AC3E}">
        <p14:creationId xmlns:p14="http://schemas.microsoft.com/office/powerpoint/2010/main" val="463415527"/>
      </p:ext>
    </p:extLst>
  </p:cSld>
  <p:clrMapOvr>
    <a:masterClrMapping/>
  </p:clrMapOvr>
  <p:transition spd="med">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9" name="Oval 7"/>
          <p:cNvSpPr>
            <a:spLocks noChangeArrowheads="1"/>
          </p:cNvSpPr>
          <p:nvPr/>
        </p:nvSpPr>
        <p:spPr bwMode="auto">
          <a:xfrm>
            <a:off x="-2133600" y="1143000"/>
            <a:ext cx="4267200" cy="5562600"/>
          </a:xfrm>
          <a:prstGeom prst="ellipse">
            <a:avLst/>
          </a:prstGeom>
          <a:solidFill>
            <a:schemeClr val="accent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5478" name="Rectangle 6"/>
          <p:cNvSpPr>
            <a:spLocks noChangeArrowheads="1"/>
          </p:cNvSpPr>
          <p:nvPr/>
        </p:nvSpPr>
        <p:spPr bwMode="auto">
          <a:xfrm>
            <a:off x="0" y="0"/>
            <a:ext cx="9144000" cy="990600"/>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27" name="Rectangle 2"/>
          <p:cNvSpPr>
            <a:spLocks noGrp="1" noChangeArrowheads="1"/>
          </p:cNvSpPr>
          <p:nvPr>
            <p:ph type="title"/>
          </p:nvPr>
        </p:nvSpPr>
        <p:spPr>
          <a:xfrm>
            <a:off x="457200" y="1235075"/>
            <a:ext cx="8229600" cy="1143000"/>
          </a:xfrm>
        </p:spPr>
        <p:txBody>
          <a:bodyPr/>
          <a:lstStyle/>
          <a:p>
            <a:pPr eaLnBrk="1" hangingPunct="1"/>
            <a:r>
              <a:rPr lang="en-US">
                <a:latin typeface="Times" charset="0"/>
              </a:rPr>
              <a:t>Slide Content</a:t>
            </a:r>
            <a:endParaRPr lang="en-US" dirty="0">
              <a:latin typeface="Times" charset="0"/>
            </a:endParaRPr>
          </a:p>
        </p:txBody>
      </p:sp>
      <p:sp>
        <p:nvSpPr>
          <p:cNvPr id="105475" name="Rectangle 3"/>
          <p:cNvSpPr>
            <a:spLocks noGrp="1" noChangeArrowheads="1"/>
          </p:cNvSpPr>
          <p:nvPr>
            <p:ph idx="1"/>
          </p:nvPr>
        </p:nvSpPr>
        <p:spPr>
          <a:xfrm>
            <a:off x="457200" y="2560638"/>
            <a:ext cx="8229600" cy="4525962"/>
          </a:xfrm>
          <a:extLst>
            <a:ext uri="{AF507438-7753-43e0-B8FC-AC1667EBCBE1}">
              <a14:hiddenEffects xmlns="" xmlns:a14="http://schemas.microsoft.com/office/drawing/2010/main">
                <a:effectLst>
                  <a:outerShdw blurRad="139700" dist="76199" dir="2700000" algn="ctr" rotWithShape="0">
                    <a:schemeClr val="bg2">
                      <a:alpha val="20000"/>
                    </a:schemeClr>
                  </a:outerShdw>
                </a:effectLst>
              </a14:hiddenEffects>
            </a:ext>
          </a:extLst>
        </p:spPr>
        <p:txBody>
          <a:bodyPr rtlCol="0">
            <a:normAutofit/>
          </a:bodyPr>
          <a:lstStyle/>
          <a:p>
            <a:pPr eaLnBrk="1" fontAlgn="auto" hangingPunct="1">
              <a:spcAft>
                <a:spcPts val="0"/>
              </a:spcAft>
              <a:buClr>
                <a:srgbClr val="8000FF"/>
              </a:buClr>
              <a:buSzPct val="94000"/>
              <a:buFont typeface="Wingdings" charset="0"/>
              <a:buChar char="v"/>
              <a:defRPr/>
            </a:pPr>
            <a:r>
              <a:rPr lang="en-US" dirty="0">
                <a:ea typeface="+mn-ea"/>
              </a:rPr>
              <a:t>Add as much text as is necessary to present an idea clearly—then reduce that quantity.</a:t>
            </a:r>
          </a:p>
          <a:p>
            <a:pPr eaLnBrk="1" fontAlgn="auto" hangingPunct="1">
              <a:spcAft>
                <a:spcPts val="0"/>
              </a:spcAft>
              <a:buClr>
                <a:srgbClr val="8000FF"/>
              </a:buClr>
              <a:buSzPct val="94000"/>
              <a:buFont typeface="Wingdings" charset="0"/>
              <a:buChar char="v"/>
              <a:defRPr/>
            </a:pPr>
            <a:r>
              <a:rPr lang="en-US" dirty="0">
                <a:ea typeface="+mn-ea"/>
              </a:rPr>
              <a:t>Consider carefully any information on the slide which is not related to the presentation content.</a:t>
            </a:r>
          </a:p>
        </p:txBody>
      </p:sp>
      <p:sp>
        <p:nvSpPr>
          <p:cNvPr id="105476" name="Text Box 4"/>
          <p:cNvSpPr txBox="1">
            <a:spLocks noChangeArrowheads="1"/>
          </p:cNvSpPr>
          <p:nvPr/>
        </p:nvSpPr>
        <p:spPr bwMode="auto">
          <a:xfrm>
            <a:off x="3200400" y="6172200"/>
            <a:ext cx="56388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2000" i="1">
                <a:solidFill>
                  <a:srgbClr val="8000FF"/>
                </a:solidFill>
              </a:rPr>
              <a:t>University of Portland MAT</a:t>
            </a:r>
            <a:endParaRPr lang="en-US"/>
          </a:p>
        </p:txBody>
      </p:sp>
      <p:sp>
        <p:nvSpPr>
          <p:cNvPr id="105477" name="Text Box 5"/>
          <p:cNvSpPr txBox="1">
            <a:spLocks noChangeArrowheads="1"/>
          </p:cNvSpPr>
          <p:nvPr/>
        </p:nvSpPr>
        <p:spPr bwMode="auto">
          <a:xfrm>
            <a:off x="304800" y="304800"/>
            <a:ext cx="518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i="1" dirty="0">
                <a:solidFill>
                  <a:srgbClr val="8000FF"/>
                </a:solidFill>
              </a:rPr>
              <a:t>Ed</a:t>
            </a:r>
            <a:r>
              <a:rPr lang="en-US" dirty="0"/>
              <a:t> </a:t>
            </a:r>
            <a:r>
              <a:rPr lang="en-US" sz="2000" i="1" dirty="0">
                <a:solidFill>
                  <a:srgbClr val="8000FF"/>
                </a:solidFill>
              </a:rPr>
              <a:t>530</a:t>
            </a:r>
            <a:r>
              <a:rPr lang="en-US" dirty="0"/>
              <a:t> </a:t>
            </a:r>
            <a:r>
              <a:rPr lang="en-US" sz="2000" i="1" dirty="0">
                <a:solidFill>
                  <a:srgbClr val="8000FF"/>
                </a:solidFill>
              </a:rPr>
              <a:t>Dimensions</a:t>
            </a:r>
            <a:r>
              <a:rPr lang="en-US" dirty="0"/>
              <a:t> </a:t>
            </a:r>
            <a:r>
              <a:rPr lang="en-US" sz="2000" i="1" dirty="0">
                <a:solidFill>
                  <a:srgbClr val="8000FF"/>
                </a:solidFill>
              </a:rPr>
              <a:t>of</a:t>
            </a:r>
            <a:r>
              <a:rPr lang="en-US" dirty="0"/>
              <a:t> </a:t>
            </a:r>
            <a:r>
              <a:rPr lang="en-US" sz="2000" i="1" dirty="0">
                <a:solidFill>
                  <a:srgbClr val="8000FF"/>
                </a:solidFill>
              </a:rPr>
              <a:t>Education</a:t>
            </a:r>
            <a:endParaRPr lang="en-US" dirty="0"/>
          </a:p>
        </p:txBody>
      </p:sp>
    </p:spTree>
    <p:extLst>
      <p:ext uri="{BB962C8B-B14F-4D97-AF65-F5344CB8AC3E}">
        <p14:creationId xmlns:p14="http://schemas.microsoft.com/office/powerpoint/2010/main" val="1745897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457200" y="1235075"/>
            <a:ext cx="8229600" cy="1143000"/>
          </a:xfrm>
        </p:spPr>
        <p:txBody>
          <a:bodyPr/>
          <a:lstStyle/>
          <a:p>
            <a:pPr eaLnBrk="1" hangingPunct="1"/>
            <a:r>
              <a:rPr lang="en-US" dirty="0">
                <a:latin typeface="Times" charset="0"/>
              </a:rPr>
              <a:t>Slide Content</a:t>
            </a:r>
          </a:p>
        </p:txBody>
      </p:sp>
      <p:sp>
        <p:nvSpPr>
          <p:cNvPr id="105475" name="Rectangle 3"/>
          <p:cNvSpPr>
            <a:spLocks noGrp="1" noChangeArrowheads="1"/>
          </p:cNvSpPr>
          <p:nvPr>
            <p:ph idx="1"/>
          </p:nvPr>
        </p:nvSpPr>
        <p:spPr>
          <a:xfrm>
            <a:off x="457199" y="2560638"/>
            <a:ext cx="9094574" cy="4525962"/>
          </a:xfrm>
          <a:extLst>
            <a:ext uri="{AF507438-7753-43e0-B8FC-AC1667EBCBE1}">
              <a14:hiddenEffects xmlns="" xmlns:a14="http://schemas.microsoft.com/office/drawing/2010/main">
                <a:effectLst>
                  <a:outerShdw blurRad="139700" dist="76199" dir="2700000" algn="ctr" rotWithShape="0">
                    <a:schemeClr val="bg2">
                      <a:alpha val="20000"/>
                    </a:schemeClr>
                  </a:outerShdw>
                </a:effectLst>
              </a14:hiddenEffects>
            </a:ext>
          </a:extLst>
        </p:spPr>
        <p:txBody>
          <a:bodyPr rtlCol="0">
            <a:normAutofit/>
          </a:bodyPr>
          <a:lstStyle/>
          <a:p>
            <a:pPr eaLnBrk="1" fontAlgn="auto" hangingPunct="1">
              <a:spcAft>
                <a:spcPts val="0"/>
              </a:spcAft>
              <a:buClr>
                <a:schemeClr val="tx1"/>
              </a:buClr>
              <a:buSzPct val="100000"/>
              <a:buFont typeface="Arial" charset="0"/>
              <a:buChar char="•"/>
              <a:defRPr/>
            </a:pPr>
            <a:r>
              <a:rPr lang="en-US" dirty="0">
                <a:ea typeface="+mn-ea"/>
              </a:rPr>
              <a:t>Add as much text as is necessary to present an </a:t>
            </a:r>
            <a:br>
              <a:rPr lang="en-US" dirty="0">
                <a:ea typeface="+mn-ea"/>
              </a:rPr>
            </a:br>
            <a:r>
              <a:rPr lang="en-US" dirty="0">
                <a:ea typeface="+mn-ea"/>
              </a:rPr>
              <a:t>idea clearly—then reduce that quantity.</a:t>
            </a:r>
          </a:p>
          <a:p>
            <a:pPr eaLnBrk="1" fontAlgn="auto" hangingPunct="1">
              <a:spcAft>
                <a:spcPts val="0"/>
              </a:spcAft>
              <a:buClr>
                <a:schemeClr val="tx1"/>
              </a:buClr>
              <a:buSzPct val="100000"/>
              <a:buFont typeface="Arial" charset="0"/>
              <a:buChar char="•"/>
              <a:defRPr/>
            </a:pPr>
            <a:r>
              <a:rPr lang="en-US" dirty="0">
                <a:ea typeface="+mn-ea"/>
              </a:rPr>
              <a:t>Consider carefully any information on the slide which is not related to the presentation content.</a:t>
            </a:r>
          </a:p>
        </p:txBody>
      </p:sp>
    </p:spTree>
    <p:extLst>
      <p:ext uri="{BB962C8B-B14F-4D97-AF65-F5344CB8AC3E}">
        <p14:creationId xmlns:p14="http://schemas.microsoft.com/office/powerpoint/2010/main" val="292966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rmAutofit fontScale="90000"/>
          </a:bodyPr>
          <a:lstStyle/>
          <a:p>
            <a:pPr>
              <a:spcAft>
                <a:spcPts val="1200"/>
              </a:spcAft>
            </a:pPr>
            <a:r>
              <a:rPr lang="en-US" dirty="0">
                <a:latin typeface="Times" charset="0"/>
              </a:rPr>
              <a:t>Reducing Extraneous Processing </a:t>
            </a:r>
            <a:r>
              <a:rPr lang="en-US" sz="3100" dirty="0">
                <a:latin typeface="Times" charset="0"/>
              </a:rPr>
              <a:t>(Mayer)</a:t>
            </a:r>
          </a:p>
        </p:txBody>
      </p:sp>
      <p:sp>
        <p:nvSpPr>
          <p:cNvPr id="38915" name="Rectangle 3"/>
          <p:cNvSpPr>
            <a:spLocks noGrp="1" noChangeArrowheads="1"/>
          </p:cNvSpPr>
          <p:nvPr>
            <p:ph type="body" idx="1"/>
          </p:nvPr>
        </p:nvSpPr>
        <p:spPr>
          <a:xfrm>
            <a:off x="685800" y="1316822"/>
            <a:ext cx="8001000" cy="5541178"/>
          </a:xfrm>
        </p:spPr>
        <p:txBody>
          <a:bodyPr>
            <a:normAutofit/>
          </a:bodyPr>
          <a:lstStyle/>
          <a:p>
            <a:pPr>
              <a:spcBef>
                <a:spcPts val="0"/>
              </a:spcBef>
              <a:spcAft>
                <a:spcPts val="1200"/>
              </a:spcAft>
            </a:pPr>
            <a:r>
              <a:rPr lang="en-US" dirty="0">
                <a:solidFill>
                  <a:schemeClr val="bg1">
                    <a:lumMod val="65000"/>
                  </a:schemeClr>
                </a:solidFill>
              </a:rPr>
              <a:t>Coherence principle—remove extraneous material</a:t>
            </a:r>
          </a:p>
          <a:p>
            <a:pPr>
              <a:spcBef>
                <a:spcPts val="0"/>
              </a:spcBef>
              <a:spcAft>
                <a:spcPts val="1200"/>
              </a:spcAft>
            </a:pPr>
            <a:r>
              <a:rPr lang="en-US" dirty="0"/>
              <a:t>Signaling principle—emphasize what is most important. Works better with text than graphics.</a:t>
            </a:r>
          </a:p>
        </p:txBody>
      </p:sp>
    </p:spTree>
    <p:extLst>
      <p:ext uri="{BB962C8B-B14F-4D97-AF65-F5344CB8AC3E}">
        <p14:creationId xmlns:p14="http://schemas.microsoft.com/office/powerpoint/2010/main" val="2110048189"/>
      </p:ext>
    </p:extLst>
  </p:cSld>
  <p:clrMapOvr>
    <a:masterClrMapping/>
  </p:clrMapOvr>
  <p:transition spd="med">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Signaling</a:t>
            </a:r>
          </a:p>
        </p:txBody>
      </p:sp>
      <p:sp>
        <p:nvSpPr>
          <p:cNvPr id="3" name="Content Placeholder 2"/>
          <p:cNvSpPr>
            <a:spLocks noGrp="1"/>
          </p:cNvSpPr>
          <p:nvPr>
            <p:ph idx="1"/>
          </p:nvPr>
        </p:nvSpPr>
        <p:spPr/>
        <p:txBody>
          <a:bodyPr/>
          <a:lstStyle/>
          <a:p>
            <a:r>
              <a:rPr lang="en-US" dirty="0"/>
              <a:t>Main point</a:t>
            </a:r>
          </a:p>
          <a:p>
            <a:pPr lvl="1"/>
            <a:r>
              <a:rPr lang="en-US" dirty="0"/>
              <a:t>Lesser idea</a:t>
            </a:r>
          </a:p>
          <a:p>
            <a:r>
              <a:rPr lang="en-US" dirty="0"/>
              <a:t>Another main point</a:t>
            </a:r>
          </a:p>
          <a:p>
            <a:pPr lvl="1"/>
            <a:r>
              <a:rPr lang="en-US" dirty="0"/>
              <a:t>Another lesser idea</a:t>
            </a:r>
          </a:p>
          <a:p>
            <a:pPr marL="0" indent="0">
              <a:buNone/>
            </a:pPr>
            <a:r>
              <a:rPr lang="en-US" dirty="0"/>
              <a:t>Or this can be done with </a:t>
            </a:r>
            <a:r>
              <a:rPr lang="en-US" sz="3600" b="1" dirty="0"/>
              <a:t>text emphasis</a:t>
            </a:r>
            <a:endParaRPr lang="en-US" b="1" dirty="0"/>
          </a:p>
        </p:txBody>
      </p:sp>
    </p:spTree>
    <p:extLst>
      <p:ext uri="{BB962C8B-B14F-4D97-AF65-F5344CB8AC3E}">
        <p14:creationId xmlns:p14="http://schemas.microsoft.com/office/powerpoint/2010/main" val="2084954442"/>
      </p:ext>
    </p:extLst>
  </p:cSld>
  <p:clrMapOvr>
    <a:masterClrMapping/>
  </p:clrMapOvr>
  <p:transition spd="med">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Signaling</a:t>
            </a:r>
          </a:p>
        </p:txBody>
      </p:sp>
      <p:sp>
        <p:nvSpPr>
          <p:cNvPr id="3" name="Content Placeholder 2"/>
          <p:cNvSpPr>
            <a:spLocks noGrp="1"/>
          </p:cNvSpPr>
          <p:nvPr>
            <p:ph idx="1"/>
          </p:nvPr>
        </p:nvSpPr>
        <p:spPr/>
        <p:txBody>
          <a:bodyPr/>
          <a:lstStyle/>
          <a:p>
            <a:r>
              <a:rPr lang="en-US" dirty="0"/>
              <a:t>Main point</a:t>
            </a:r>
          </a:p>
          <a:p>
            <a:pPr lvl="1"/>
            <a:r>
              <a:rPr lang="en-US" dirty="0"/>
              <a:t>Lesser idea</a:t>
            </a:r>
          </a:p>
          <a:p>
            <a:r>
              <a:rPr lang="en-US" dirty="0"/>
              <a:t>Another main point</a:t>
            </a:r>
          </a:p>
          <a:p>
            <a:pPr lvl="1"/>
            <a:r>
              <a:rPr lang="en-US" dirty="0"/>
              <a:t>Another lesser idea</a:t>
            </a:r>
          </a:p>
          <a:p>
            <a:pPr marL="0" indent="0">
              <a:buNone/>
            </a:pPr>
            <a:r>
              <a:rPr lang="en-US" dirty="0"/>
              <a:t>Or this can be done with </a:t>
            </a:r>
            <a:r>
              <a:rPr lang="en-US" sz="3600" b="1" dirty="0"/>
              <a:t>text emphasis</a:t>
            </a:r>
            <a:endParaRPr lang="en-US" b="1" dirty="0"/>
          </a:p>
        </p:txBody>
      </p:sp>
      <p:sp>
        <p:nvSpPr>
          <p:cNvPr id="4" name="Oval 3"/>
          <p:cNvSpPr/>
          <p:nvPr/>
        </p:nvSpPr>
        <p:spPr>
          <a:xfrm>
            <a:off x="355600" y="1511300"/>
            <a:ext cx="2628900" cy="774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4406900" y="2667000"/>
            <a:ext cx="2247900" cy="762000"/>
          </a:xfrm>
          <a:prstGeom prst="lef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619500" y="1684338"/>
            <a:ext cx="4470400" cy="830997"/>
          </a:xfrm>
          <a:prstGeom prst="rect">
            <a:avLst/>
          </a:prstGeom>
          <a:noFill/>
        </p:spPr>
        <p:txBody>
          <a:bodyPr wrap="square" rtlCol="0">
            <a:spAutoFit/>
          </a:bodyPr>
          <a:lstStyle/>
          <a:p>
            <a:pPr algn="ctr"/>
            <a:r>
              <a:rPr lang="en-US" sz="2400" dirty="0"/>
              <a:t>Graphics do not do this as well as text emphasis</a:t>
            </a:r>
          </a:p>
        </p:txBody>
      </p:sp>
    </p:spTree>
    <p:extLst>
      <p:ext uri="{BB962C8B-B14F-4D97-AF65-F5344CB8AC3E}">
        <p14:creationId xmlns:p14="http://schemas.microsoft.com/office/powerpoint/2010/main" val="6192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rmAutofit fontScale="90000"/>
          </a:bodyPr>
          <a:lstStyle/>
          <a:p>
            <a:pPr>
              <a:spcAft>
                <a:spcPts val="1200"/>
              </a:spcAft>
            </a:pPr>
            <a:r>
              <a:rPr lang="en-US" dirty="0">
                <a:latin typeface="Times" charset="0"/>
              </a:rPr>
              <a:t>Reducing Extraneous Processing </a:t>
            </a:r>
            <a:r>
              <a:rPr lang="en-US" sz="3100" dirty="0">
                <a:latin typeface="Times" charset="0"/>
              </a:rPr>
              <a:t>(Mayer)</a:t>
            </a:r>
          </a:p>
        </p:txBody>
      </p:sp>
      <p:sp>
        <p:nvSpPr>
          <p:cNvPr id="38915" name="Rectangle 3"/>
          <p:cNvSpPr>
            <a:spLocks noGrp="1" noChangeArrowheads="1"/>
          </p:cNvSpPr>
          <p:nvPr>
            <p:ph type="body" idx="1"/>
          </p:nvPr>
        </p:nvSpPr>
        <p:spPr>
          <a:xfrm>
            <a:off x="685800" y="1316822"/>
            <a:ext cx="8001000" cy="5541178"/>
          </a:xfrm>
        </p:spPr>
        <p:txBody>
          <a:bodyPr>
            <a:normAutofit/>
          </a:bodyPr>
          <a:lstStyle/>
          <a:p>
            <a:pPr>
              <a:spcBef>
                <a:spcPts val="0"/>
              </a:spcBef>
              <a:spcAft>
                <a:spcPts val="1200"/>
              </a:spcAft>
            </a:pPr>
            <a:r>
              <a:rPr lang="en-US" dirty="0">
                <a:solidFill>
                  <a:schemeClr val="bg1">
                    <a:lumMod val="65000"/>
                  </a:schemeClr>
                </a:solidFill>
              </a:rPr>
              <a:t>Coherence principle—remove extraneous material</a:t>
            </a:r>
          </a:p>
          <a:p>
            <a:pPr>
              <a:spcBef>
                <a:spcPts val="0"/>
              </a:spcBef>
              <a:spcAft>
                <a:spcPts val="1200"/>
              </a:spcAft>
            </a:pPr>
            <a:r>
              <a:rPr lang="en-US" dirty="0">
                <a:solidFill>
                  <a:schemeClr val="bg1">
                    <a:lumMod val="65000"/>
                  </a:schemeClr>
                </a:solidFill>
              </a:rPr>
              <a:t>Signaling principle—emphasize what is most important. Works better with text than graphics.</a:t>
            </a:r>
          </a:p>
          <a:p>
            <a:pPr>
              <a:spcBef>
                <a:spcPts val="0"/>
              </a:spcBef>
              <a:spcAft>
                <a:spcPts val="1200"/>
              </a:spcAft>
            </a:pPr>
            <a:r>
              <a:rPr lang="en-US" dirty="0"/>
              <a:t>Redundancy principle—images, text, and narration can be too much.</a:t>
            </a:r>
          </a:p>
        </p:txBody>
      </p:sp>
    </p:spTree>
    <p:extLst>
      <p:ext uri="{BB962C8B-B14F-4D97-AF65-F5344CB8AC3E}">
        <p14:creationId xmlns:p14="http://schemas.microsoft.com/office/powerpoint/2010/main" val="4699052"/>
      </p:ext>
    </p:extLst>
  </p:cSld>
  <p:clrMapOvr>
    <a:masterClrMapping/>
  </p:clrMapOvr>
  <p:transition spd="med">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rmAutofit/>
          </a:bodyPr>
          <a:lstStyle/>
          <a:p>
            <a:pPr eaLnBrk="1" fontAlgn="auto" hangingPunct="1">
              <a:spcAft>
                <a:spcPts val="0"/>
              </a:spcAft>
              <a:defRPr/>
            </a:pPr>
            <a:r>
              <a:rPr lang="en-US" dirty="0">
                <a:ea typeface="+mj-ea"/>
              </a:rPr>
              <a:t>Redundancy</a:t>
            </a:r>
          </a:p>
        </p:txBody>
      </p:sp>
      <p:sp>
        <p:nvSpPr>
          <p:cNvPr id="38915" name="Rectangle 3"/>
          <p:cNvSpPr>
            <a:spLocks noGrp="1" noChangeArrowheads="1"/>
          </p:cNvSpPr>
          <p:nvPr>
            <p:ph type="body" idx="1"/>
          </p:nvPr>
        </p:nvSpPr>
        <p:spPr>
          <a:xfrm>
            <a:off x="685800" y="1417638"/>
            <a:ext cx="7772400" cy="4298950"/>
          </a:xfrm>
        </p:spPr>
        <p:txBody>
          <a:bodyPr>
            <a:normAutofit/>
          </a:bodyPr>
          <a:lstStyle/>
          <a:p>
            <a:pPr eaLnBrk="1" hangingPunct="1">
              <a:spcAft>
                <a:spcPct val="60000"/>
              </a:spcAft>
            </a:pPr>
            <a:r>
              <a:rPr lang="en-US" dirty="0">
                <a:latin typeface="Times" charset="0"/>
              </a:rPr>
              <a:t>Multiple media are not necessarily additive</a:t>
            </a:r>
          </a:p>
          <a:p>
            <a:pPr eaLnBrk="1" hangingPunct="1">
              <a:spcAft>
                <a:spcPct val="60000"/>
              </a:spcAft>
            </a:pPr>
            <a:r>
              <a:rPr lang="en-US" dirty="0">
                <a:latin typeface="Times" charset="0"/>
              </a:rPr>
              <a:t>If it is important that viewers get information by reading the screen be sure it is easy for them to read.</a:t>
            </a:r>
          </a:p>
          <a:p>
            <a:pPr eaLnBrk="1" hangingPunct="1"/>
            <a:r>
              <a:rPr lang="en-US" dirty="0">
                <a:latin typeface="Times" charset="0"/>
              </a:rPr>
              <a:t>If it may be more difficult for them to read then STOP TALKING!</a:t>
            </a:r>
          </a:p>
        </p:txBody>
      </p:sp>
    </p:spTree>
    <p:extLst>
      <p:ext uri="{BB962C8B-B14F-4D97-AF65-F5344CB8AC3E}">
        <p14:creationId xmlns:p14="http://schemas.microsoft.com/office/powerpoint/2010/main" val="5805088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rmAutofit fontScale="90000"/>
          </a:bodyPr>
          <a:lstStyle/>
          <a:p>
            <a:pPr>
              <a:spcAft>
                <a:spcPts val="1200"/>
              </a:spcAft>
            </a:pPr>
            <a:r>
              <a:rPr lang="en-US" dirty="0">
                <a:latin typeface="Times" charset="0"/>
              </a:rPr>
              <a:t>Reducing Extraneous Processing </a:t>
            </a:r>
            <a:r>
              <a:rPr lang="en-US" sz="3100" dirty="0">
                <a:latin typeface="Times" charset="0"/>
              </a:rPr>
              <a:t>(Mayer)</a:t>
            </a:r>
          </a:p>
        </p:txBody>
      </p:sp>
      <p:sp>
        <p:nvSpPr>
          <p:cNvPr id="38915" name="Rectangle 3"/>
          <p:cNvSpPr>
            <a:spLocks noGrp="1" noChangeArrowheads="1"/>
          </p:cNvSpPr>
          <p:nvPr>
            <p:ph type="body" idx="1"/>
          </p:nvPr>
        </p:nvSpPr>
        <p:spPr>
          <a:xfrm>
            <a:off x="685800" y="1316822"/>
            <a:ext cx="8001000" cy="5541178"/>
          </a:xfrm>
        </p:spPr>
        <p:txBody>
          <a:bodyPr>
            <a:normAutofit fontScale="92500"/>
          </a:bodyPr>
          <a:lstStyle/>
          <a:p>
            <a:pPr>
              <a:spcBef>
                <a:spcPts val="0"/>
              </a:spcBef>
              <a:spcAft>
                <a:spcPts val="1200"/>
              </a:spcAft>
            </a:pPr>
            <a:r>
              <a:rPr lang="en-US" dirty="0">
                <a:solidFill>
                  <a:schemeClr val="bg1">
                    <a:lumMod val="65000"/>
                  </a:schemeClr>
                </a:solidFill>
              </a:rPr>
              <a:t>Coherence principle—remove extraneous material</a:t>
            </a:r>
          </a:p>
          <a:p>
            <a:pPr>
              <a:spcBef>
                <a:spcPts val="0"/>
              </a:spcBef>
              <a:spcAft>
                <a:spcPts val="1200"/>
              </a:spcAft>
            </a:pPr>
            <a:r>
              <a:rPr lang="en-US" dirty="0">
                <a:solidFill>
                  <a:schemeClr val="bg1">
                    <a:lumMod val="65000"/>
                  </a:schemeClr>
                </a:solidFill>
              </a:rPr>
              <a:t>Signaling principle—emphasize what is most important. Works better with text than graphics.</a:t>
            </a:r>
          </a:p>
          <a:p>
            <a:pPr>
              <a:spcBef>
                <a:spcPts val="0"/>
              </a:spcBef>
              <a:spcAft>
                <a:spcPts val="1200"/>
              </a:spcAft>
            </a:pPr>
            <a:r>
              <a:rPr lang="en-US" dirty="0">
                <a:solidFill>
                  <a:schemeClr val="bg1">
                    <a:lumMod val="65000"/>
                  </a:schemeClr>
                </a:solidFill>
              </a:rPr>
              <a:t>Redundancy principle—images, text, and narration is too much.</a:t>
            </a:r>
          </a:p>
          <a:p>
            <a:pPr>
              <a:spcBef>
                <a:spcPts val="0"/>
              </a:spcBef>
              <a:spcAft>
                <a:spcPts val="1200"/>
              </a:spcAft>
            </a:pPr>
            <a:r>
              <a:rPr lang="en-US" dirty="0"/>
              <a:t>Spatial contiguity principle—put the words next to the relevant graphic.</a:t>
            </a:r>
          </a:p>
          <a:p>
            <a:pPr>
              <a:spcBef>
                <a:spcPts val="0"/>
              </a:spcBef>
            </a:pPr>
            <a:r>
              <a:rPr lang="en-US" dirty="0">
                <a:solidFill>
                  <a:schemeClr val="bg1"/>
                </a:solidFill>
              </a:rPr>
              <a:t>Temporal contiguity principle—narration should be </a:t>
            </a:r>
            <a:r>
              <a:rPr lang="en-US" dirty="0" err="1">
                <a:solidFill>
                  <a:schemeClr val="bg1"/>
                </a:solidFill>
              </a:rPr>
              <a:t>overlayed</a:t>
            </a:r>
            <a:r>
              <a:rPr lang="en-US" dirty="0">
                <a:solidFill>
                  <a:schemeClr val="bg1"/>
                </a:solidFill>
              </a:rPr>
              <a:t> on graphics, not before or after.</a:t>
            </a:r>
          </a:p>
        </p:txBody>
      </p:sp>
    </p:spTree>
    <p:extLst>
      <p:ext uri="{BB962C8B-B14F-4D97-AF65-F5344CB8AC3E}">
        <p14:creationId xmlns:p14="http://schemas.microsoft.com/office/powerpoint/2010/main" val="2075546407"/>
      </p:ext>
    </p:extLst>
  </p:cSld>
  <p:clrMapOvr>
    <a:masterClrMapping/>
  </p:clrMapOvr>
  <p:transition spd="med">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77800" y="774700"/>
            <a:ext cx="896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2400" dirty="0"/>
              <a:t>What was the year computer-based instruction was first used?</a:t>
            </a:r>
            <a:br>
              <a:rPr lang="en-US" altLang="en-US" sz="2400" dirty="0"/>
            </a:br>
            <a:endParaRPr lang="en-US" altLang="en-US" sz="2400" dirty="0"/>
          </a:p>
        </p:txBody>
      </p:sp>
      <p:pic>
        <p:nvPicPr>
          <p:cNvPr id="79877" name="Picture 5" descr="ILLIA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2589213"/>
            <a:ext cx="4257675"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800" y="1395859"/>
            <a:ext cx="9055100" cy="738664"/>
          </a:xfrm>
          <a:prstGeom prst="rect">
            <a:avLst/>
          </a:prstGeom>
          <a:noFill/>
        </p:spPr>
        <p:txBody>
          <a:bodyPr wrap="square" rtlCol="0">
            <a:spAutoFit/>
          </a:bodyPr>
          <a:lstStyle/>
          <a:p>
            <a:r>
              <a:rPr lang="en-US" altLang="en-US" sz="2400" dirty="0"/>
              <a:t>• 1959 Programmed Logic for Automatic Teaching Operations (PLATO)</a:t>
            </a:r>
          </a:p>
          <a:p>
            <a:endParaRPr lang="en-US" dirty="0"/>
          </a:p>
        </p:txBody>
      </p:sp>
      <p:sp>
        <p:nvSpPr>
          <p:cNvPr id="6" name="Text Box 3"/>
          <p:cNvSpPr txBox="1">
            <a:spLocks noChangeArrowheads="1"/>
          </p:cNvSpPr>
          <p:nvPr/>
        </p:nvSpPr>
        <p:spPr bwMode="auto">
          <a:xfrm>
            <a:off x="876300" y="2959100"/>
            <a:ext cx="32639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2400" dirty="0"/>
              <a:t>1959	</a:t>
            </a:r>
            <a:br>
              <a:rPr lang="en-US" altLang="en-US" sz="2400" dirty="0"/>
            </a:br>
            <a:r>
              <a:rPr lang="en-US" altLang="en-US" sz="2400" dirty="0"/>
              <a:t>Programmed Logic for Automatic Teaching Operations (PLATO)</a:t>
            </a:r>
          </a:p>
        </p:txBody>
      </p:sp>
    </p:spTree>
    <p:extLst>
      <p:ext uri="{BB962C8B-B14F-4D97-AF65-F5344CB8AC3E}">
        <p14:creationId xmlns:p14="http://schemas.microsoft.com/office/powerpoint/2010/main" val="99589440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Use Visuals in Presentations?</a:t>
            </a:r>
          </a:p>
        </p:txBody>
      </p:sp>
      <p:graphicFrame>
        <p:nvGraphicFramePr>
          <p:cNvPr id="5" name="Table 4"/>
          <p:cNvGraphicFramePr>
            <a:graphicFrameLocks noGrp="1"/>
          </p:cNvGraphicFramePr>
          <p:nvPr>
            <p:extLst>
              <p:ext uri="{D42A27DB-BD31-4B8C-83A1-F6EECF244321}">
                <p14:modId xmlns:p14="http://schemas.microsoft.com/office/powerpoint/2010/main" val="2008147886"/>
              </p:ext>
            </p:extLst>
          </p:nvPr>
        </p:nvGraphicFramePr>
        <p:xfrm>
          <a:off x="457200" y="3111261"/>
          <a:ext cx="8285163" cy="1419198"/>
        </p:xfrm>
        <a:graphic>
          <a:graphicData uri="http://schemas.openxmlformats.org/drawingml/2006/table">
            <a:tbl>
              <a:tblPr firstRow="1" firstCol="1" bandRow="1">
                <a:tableStyleId>{5C22544A-7EE6-4342-B048-85BDC9FD1C3A}</a:tableStyleId>
              </a:tblPr>
              <a:tblGrid>
                <a:gridCol w="2464481">
                  <a:extLst>
                    <a:ext uri="{9D8B030D-6E8A-4147-A177-3AD203B41FA5}">
                      <a16:colId xmlns:a16="http://schemas.microsoft.com/office/drawing/2014/main" val="20000"/>
                    </a:ext>
                  </a:extLst>
                </a:gridCol>
                <a:gridCol w="1852035">
                  <a:extLst>
                    <a:ext uri="{9D8B030D-6E8A-4147-A177-3AD203B41FA5}">
                      <a16:colId xmlns:a16="http://schemas.microsoft.com/office/drawing/2014/main" val="20001"/>
                    </a:ext>
                  </a:extLst>
                </a:gridCol>
                <a:gridCol w="1940227">
                  <a:extLst>
                    <a:ext uri="{9D8B030D-6E8A-4147-A177-3AD203B41FA5}">
                      <a16:colId xmlns:a16="http://schemas.microsoft.com/office/drawing/2014/main" val="20002"/>
                    </a:ext>
                  </a:extLst>
                </a:gridCol>
                <a:gridCol w="2028420">
                  <a:extLst>
                    <a:ext uri="{9D8B030D-6E8A-4147-A177-3AD203B41FA5}">
                      <a16:colId xmlns:a16="http://schemas.microsoft.com/office/drawing/2014/main" val="20003"/>
                    </a:ext>
                  </a:extLst>
                </a:gridCol>
              </a:tblGrid>
              <a:tr h="423323">
                <a:tc>
                  <a:txBody>
                    <a:bodyPr/>
                    <a:lstStyle/>
                    <a:p>
                      <a:pPr marL="0" marR="0">
                        <a:spcBef>
                          <a:spcPts val="0"/>
                        </a:spcBef>
                        <a:spcAft>
                          <a:spcPts val="0"/>
                        </a:spcAft>
                      </a:pPr>
                      <a:r>
                        <a:rPr lang="en-US" sz="1900" b="0" dirty="0">
                          <a:solidFill>
                            <a:schemeClr val="tx1"/>
                          </a:solidFill>
                          <a:effectLst/>
                          <a:latin typeface="Times" charset="0"/>
                          <a:ea typeface="Times" charset="0"/>
                          <a:cs typeface="Times" charset="0"/>
                        </a:rPr>
                        <a:t> </a:t>
                      </a:r>
                    </a:p>
                  </a:txBody>
                  <a:tcPr marL="105830" marR="105830" marT="0" marB="0" anchor="ctr">
                    <a:noFill/>
                  </a:tcPr>
                </a:tc>
                <a:tc>
                  <a:txBody>
                    <a:bodyPr/>
                    <a:lstStyle/>
                    <a:p>
                      <a:pPr marL="0" marR="0" algn="ctr">
                        <a:spcBef>
                          <a:spcPts val="0"/>
                        </a:spcBef>
                        <a:spcAft>
                          <a:spcPts val="0"/>
                        </a:spcAft>
                      </a:pPr>
                      <a:r>
                        <a:rPr lang="en-US" sz="1900" b="0" dirty="0">
                          <a:solidFill>
                            <a:schemeClr val="tx1"/>
                          </a:solidFill>
                          <a:effectLst/>
                          <a:latin typeface="Times" charset="0"/>
                          <a:ea typeface="Times" charset="0"/>
                          <a:cs typeface="Times" charset="0"/>
                        </a:rPr>
                        <a:t>Verbal only</a:t>
                      </a:r>
                    </a:p>
                  </a:txBody>
                  <a:tcPr marL="105830" marR="105830" marT="0" marB="0" anchor="ctr">
                    <a:noFill/>
                  </a:tcPr>
                </a:tc>
                <a:tc>
                  <a:txBody>
                    <a:bodyPr/>
                    <a:lstStyle/>
                    <a:p>
                      <a:pPr marL="0" marR="0" algn="ctr">
                        <a:spcBef>
                          <a:spcPts val="0"/>
                        </a:spcBef>
                        <a:spcAft>
                          <a:spcPts val="0"/>
                        </a:spcAft>
                      </a:pPr>
                      <a:r>
                        <a:rPr lang="en-US" sz="1900" b="0" dirty="0">
                          <a:solidFill>
                            <a:schemeClr val="tx1"/>
                          </a:solidFill>
                          <a:effectLst/>
                          <a:latin typeface="Times" charset="0"/>
                          <a:ea typeface="Times" charset="0"/>
                          <a:cs typeface="Times" charset="0"/>
                        </a:rPr>
                        <a:t>Visual only</a:t>
                      </a:r>
                    </a:p>
                  </a:txBody>
                  <a:tcPr marL="105830" marR="105830" marT="0" marB="0" anchor="ctr">
                    <a:noFill/>
                  </a:tcPr>
                </a:tc>
                <a:tc>
                  <a:txBody>
                    <a:bodyPr/>
                    <a:lstStyle/>
                    <a:p>
                      <a:pPr marL="0" marR="0" algn="ctr">
                        <a:spcBef>
                          <a:spcPts val="0"/>
                        </a:spcBef>
                        <a:spcAft>
                          <a:spcPts val="0"/>
                        </a:spcAft>
                      </a:pPr>
                      <a:r>
                        <a:rPr lang="en-US" sz="1900" b="0" dirty="0">
                          <a:solidFill>
                            <a:schemeClr val="tx1"/>
                          </a:solidFill>
                          <a:effectLst/>
                          <a:latin typeface="Times" charset="0"/>
                          <a:ea typeface="Times" charset="0"/>
                          <a:cs typeface="Times" charset="0"/>
                        </a:rPr>
                        <a:t>Verbal and visual</a:t>
                      </a:r>
                    </a:p>
                  </a:txBody>
                  <a:tcPr marL="105830" marR="105830" marT="0" marB="0" anchor="ctr">
                    <a:noFill/>
                  </a:tcPr>
                </a:tc>
                <a:extLst>
                  <a:ext uri="{0D108BD9-81ED-4DB2-BD59-A6C34878D82A}">
                    <a16:rowId xmlns:a16="http://schemas.microsoft.com/office/drawing/2014/main" val="10000"/>
                  </a:ext>
                </a:extLst>
              </a:tr>
              <a:tr h="572552">
                <a:tc>
                  <a:txBody>
                    <a:bodyPr/>
                    <a:lstStyle/>
                    <a:p>
                      <a:pPr marL="0" marR="0">
                        <a:spcBef>
                          <a:spcPts val="0"/>
                        </a:spcBef>
                        <a:spcAft>
                          <a:spcPts val="0"/>
                        </a:spcAft>
                      </a:pPr>
                      <a:r>
                        <a:rPr lang="en-US" sz="1900" b="0">
                          <a:solidFill>
                            <a:schemeClr val="tx1"/>
                          </a:solidFill>
                          <a:effectLst/>
                          <a:latin typeface="Times" charset="0"/>
                          <a:ea typeface="Times" charset="0"/>
                          <a:cs typeface="Times" charset="0"/>
                        </a:rPr>
                        <a:t>Retention after 3 hours</a:t>
                      </a:r>
                    </a:p>
                  </a:txBody>
                  <a:tcPr marL="105830" marR="105830" marT="0" marB="0" anchor="ctr">
                    <a:solidFill>
                      <a:schemeClr val="bg1"/>
                    </a:solidFill>
                  </a:tcPr>
                </a:tc>
                <a:tc>
                  <a:txBody>
                    <a:bodyPr/>
                    <a:lstStyle/>
                    <a:p>
                      <a:pPr marL="0" marR="0" algn="ctr">
                        <a:spcBef>
                          <a:spcPts val="0"/>
                        </a:spcBef>
                        <a:spcAft>
                          <a:spcPts val="0"/>
                        </a:spcAft>
                      </a:pPr>
                      <a:r>
                        <a:rPr lang="en-US" sz="1900" b="0" dirty="0">
                          <a:solidFill>
                            <a:schemeClr val="tx1"/>
                          </a:solidFill>
                          <a:effectLst/>
                          <a:latin typeface="Times" charset="0"/>
                          <a:ea typeface="Times" charset="0"/>
                          <a:cs typeface="Times" charset="0"/>
                        </a:rPr>
                        <a:t>70</a:t>
                      </a:r>
                    </a:p>
                  </a:txBody>
                  <a:tcPr marL="105830" marR="105830" marT="0" marB="0" anchor="ctr">
                    <a:solidFill>
                      <a:schemeClr val="bg1"/>
                    </a:solidFill>
                  </a:tcPr>
                </a:tc>
                <a:tc>
                  <a:txBody>
                    <a:bodyPr/>
                    <a:lstStyle/>
                    <a:p>
                      <a:pPr marL="0" marR="0" algn="ctr">
                        <a:spcBef>
                          <a:spcPts val="0"/>
                        </a:spcBef>
                        <a:spcAft>
                          <a:spcPts val="0"/>
                        </a:spcAft>
                      </a:pPr>
                      <a:r>
                        <a:rPr lang="en-US" sz="1900" b="0" dirty="0">
                          <a:solidFill>
                            <a:schemeClr val="tx1"/>
                          </a:solidFill>
                          <a:effectLst/>
                          <a:latin typeface="Times" charset="0"/>
                          <a:ea typeface="Times" charset="0"/>
                          <a:cs typeface="Times" charset="0"/>
                        </a:rPr>
                        <a:t>71</a:t>
                      </a:r>
                    </a:p>
                  </a:txBody>
                  <a:tcPr marL="105830" marR="105830" marT="0" marB="0" anchor="ctr">
                    <a:solidFill>
                      <a:schemeClr val="bg1"/>
                    </a:solidFill>
                  </a:tcPr>
                </a:tc>
                <a:tc>
                  <a:txBody>
                    <a:bodyPr/>
                    <a:lstStyle/>
                    <a:p>
                      <a:pPr marL="0" marR="0" algn="ctr">
                        <a:spcBef>
                          <a:spcPts val="0"/>
                        </a:spcBef>
                        <a:spcAft>
                          <a:spcPts val="0"/>
                        </a:spcAft>
                      </a:pPr>
                      <a:r>
                        <a:rPr lang="en-US" sz="1900" b="0" dirty="0">
                          <a:solidFill>
                            <a:schemeClr val="tx1"/>
                          </a:solidFill>
                          <a:effectLst/>
                          <a:latin typeface="Times" charset="0"/>
                          <a:ea typeface="Times" charset="0"/>
                          <a:cs typeface="Times" charset="0"/>
                        </a:rPr>
                        <a:t>84</a:t>
                      </a:r>
                    </a:p>
                  </a:txBody>
                  <a:tcPr marL="105830" marR="105830" marT="0" marB="0" anchor="ctr">
                    <a:solidFill>
                      <a:schemeClr val="bg1"/>
                    </a:solidFill>
                  </a:tcPr>
                </a:tc>
                <a:extLst>
                  <a:ext uri="{0D108BD9-81ED-4DB2-BD59-A6C34878D82A}">
                    <a16:rowId xmlns:a16="http://schemas.microsoft.com/office/drawing/2014/main" val="10001"/>
                  </a:ext>
                </a:extLst>
              </a:tr>
              <a:tr h="423323">
                <a:tc>
                  <a:txBody>
                    <a:bodyPr/>
                    <a:lstStyle/>
                    <a:p>
                      <a:pPr marL="0" marR="0">
                        <a:spcBef>
                          <a:spcPts val="0"/>
                        </a:spcBef>
                        <a:spcAft>
                          <a:spcPts val="0"/>
                        </a:spcAft>
                      </a:pPr>
                      <a:r>
                        <a:rPr lang="en-US" sz="1900" b="0">
                          <a:solidFill>
                            <a:schemeClr val="tx1"/>
                          </a:solidFill>
                          <a:effectLst/>
                          <a:latin typeface="Times" charset="0"/>
                          <a:ea typeface="Times" charset="0"/>
                          <a:cs typeface="Times" charset="0"/>
                        </a:rPr>
                        <a:t>Retention after 3 days</a:t>
                      </a:r>
                    </a:p>
                  </a:txBody>
                  <a:tcPr marL="105830" marR="105830" marT="0" marB="0" anchor="ctr">
                    <a:solidFill>
                      <a:schemeClr val="bg1"/>
                    </a:solidFill>
                  </a:tcPr>
                </a:tc>
                <a:tc>
                  <a:txBody>
                    <a:bodyPr/>
                    <a:lstStyle/>
                    <a:p>
                      <a:pPr marL="0" marR="0" algn="ctr">
                        <a:spcBef>
                          <a:spcPts val="0"/>
                        </a:spcBef>
                        <a:spcAft>
                          <a:spcPts val="0"/>
                        </a:spcAft>
                      </a:pPr>
                      <a:r>
                        <a:rPr lang="en-US" sz="1900" b="0">
                          <a:solidFill>
                            <a:schemeClr val="tx1"/>
                          </a:solidFill>
                          <a:effectLst/>
                          <a:latin typeface="Times" charset="0"/>
                          <a:ea typeface="Times" charset="0"/>
                          <a:cs typeface="Times" charset="0"/>
                        </a:rPr>
                        <a:t>10</a:t>
                      </a:r>
                    </a:p>
                  </a:txBody>
                  <a:tcPr marL="105830" marR="105830" marT="0" marB="0" anchor="ctr">
                    <a:solidFill>
                      <a:schemeClr val="bg1"/>
                    </a:solidFill>
                  </a:tcPr>
                </a:tc>
                <a:tc>
                  <a:txBody>
                    <a:bodyPr/>
                    <a:lstStyle/>
                    <a:p>
                      <a:pPr marL="0" marR="0" algn="ctr">
                        <a:spcBef>
                          <a:spcPts val="0"/>
                        </a:spcBef>
                        <a:spcAft>
                          <a:spcPts val="0"/>
                        </a:spcAft>
                      </a:pPr>
                      <a:r>
                        <a:rPr lang="en-US" sz="1900" b="0" dirty="0">
                          <a:solidFill>
                            <a:schemeClr val="tx1"/>
                          </a:solidFill>
                          <a:effectLst/>
                          <a:latin typeface="Times" charset="0"/>
                          <a:ea typeface="Times" charset="0"/>
                          <a:cs typeface="Times" charset="0"/>
                        </a:rPr>
                        <a:t>20</a:t>
                      </a:r>
                    </a:p>
                  </a:txBody>
                  <a:tcPr marL="105830" marR="105830" marT="0" marB="0" anchor="ctr">
                    <a:solidFill>
                      <a:schemeClr val="bg1"/>
                    </a:solidFill>
                  </a:tcPr>
                </a:tc>
                <a:tc>
                  <a:txBody>
                    <a:bodyPr/>
                    <a:lstStyle/>
                    <a:p>
                      <a:pPr marL="0" marR="0" algn="ctr">
                        <a:spcBef>
                          <a:spcPts val="0"/>
                        </a:spcBef>
                        <a:spcAft>
                          <a:spcPts val="0"/>
                        </a:spcAft>
                      </a:pPr>
                      <a:r>
                        <a:rPr lang="en-US" sz="1900" b="0" dirty="0">
                          <a:solidFill>
                            <a:schemeClr val="tx1"/>
                          </a:solidFill>
                          <a:effectLst/>
                          <a:latin typeface="Times" charset="0"/>
                          <a:ea typeface="Times" charset="0"/>
                          <a:cs typeface="Times" charset="0"/>
                        </a:rPr>
                        <a:t>64</a:t>
                      </a:r>
                    </a:p>
                  </a:txBody>
                  <a:tcPr marL="105830" marR="105830" marT="0" marB="0" anchor="ctr">
                    <a:solidFill>
                      <a:schemeClr val="bg1"/>
                    </a:solidFill>
                  </a:tcPr>
                </a:tc>
                <a:extLst>
                  <a:ext uri="{0D108BD9-81ED-4DB2-BD59-A6C34878D82A}">
                    <a16:rowId xmlns:a16="http://schemas.microsoft.com/office/drawing/2014/main" val="10002"/>
                  </a:ext>
                </a:extLst>
              </a:tr>
            </a:tbl>
          </a:graphicData>
        </a:graphic>
      </p:graphicFrame>
      <p:sp>
        <p:nvSpPr>
          <p:cNvPr id="6" name="Rectangle 1"/>
          <p:cNvSpPr>
            <a:spLocks noChangeArrowheads="1"/>
          </p:cNvSpPr>
          <p:nvPr/>
        </p:nvSpPr>
        <p:spPr bwMode="auto">
          <a:xfrm>
            <a:off x="457200" y="2338646"/>
            <a:ext cx="15775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000" b="0" i="1" u="none" strike="noStrike" cap="none" normalizeH="0" baseline="0" dirty="0">
                <a:ln>
                  <a:noFill/>
                </a:ln>
                <a:solidFill>
                  <a:schemeClr val="tx1"/>
                </a:solidFill>
                <a:effectLst/>
                <a:latin typeface="Times" charset="0"/>
                <a:ea typeface="Times" charset="0"/>
                <a:cs typeface="Times" charset="0"/>
              </a:rPr>
              <a:t>Percent Retention in </a:t>
            </a:r>
            <a:r>
              <a:rPr kumimoji="0" lang="x-none" altLang="x-none" sz="2000" b="0" i="1" u="none" strike="noStrike" cap="none" normalizeH="0" baseline="0">
                <a:ln>
                  <a:noFill/>
                </a:ln>
                <a:solidFill>
                  <a:schemeClr val="tx1"/>
                </a:solidFill>
                <a:effectLst/>
                <a:latin typeface="Times" charset="0"/>
                <a:ea typeface="Times" charset="0"/>
                <a:cs typeface="Times" charset="0"/>
              </a:rPr>
              <a:t>3 Presentation </a:t>
            </a:r>
            <a:r>
              <a:rPr kumimoji="0" lang="x-none" altLang="x-none" sz="2000" b="0" i="1" u="none" strike="noStrike" cap="none" normalizeH="0" baseline="0" dirty="0">
                <a:ln>
                  <a:noFill/>
                </a:ln>
                <a:solidFill>
                  <a:schemeClr val="tx1"/>
                </a:solidFill>
                <a:effectLst/>
                <a:latin typeface="Times" charset="0"/>
                <a:ea typeface="Times" charset="0"/>
                <a:cs typeface="Times" charset="0"/>
              </a:rPr>
              <a:t>Styles After 3 Hours and 3 Days</a:t>
            </a:r>
            <a:endParaRPr kumimoji="0" lang="x-none" altLang="x-none" sz="2000" b="0" i="0" u="none" strike="noStrike" cap="none" normalizeH="0" baseline="0" dirty="0">
              <a:ln>
                <a:noFill/>
              </a:ln>
              <a:solidFill>
                <a:schemeClr val="tx1"/>
              </a:solidFill>
              <a:effectLst/>
              <a:latin typeface="Times" charset="0"/>
              <a:ea typeface="Times"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dirty="0">
              <a:ln>
                <a:noFill/>
              </a:ln>
              <a:solidFill>
                <a:schemeClr val="tx1"/>
              </a:solidFill>
              <a:effectLst/>
              <a:latin typeface="Arial" charset="0"/>
            </a:endParaRPr>
          </a:p>
        </p:txBody>
      </p:sp>
      <p:cxnSp>
        <p:nvCxnSpPr>
          <p:cNvPr id="8" name="Straight Connector 7"/>
          <p:cNvCxnSpPr/>
          <p:nvPr/>
        </p:nvCxnSpPr>
        <p:spPr>
          <a:xfrm>
            <a:off x="457200" y="4648200"/>
            <a:ext cx="82296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7200" y="3098561"/>
            <a:ext cx="82296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 y="3555761"/>
            <a:ext cx="82296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63007" y="5557349"/>
            <a:ext cx="8673547" cy="923330"/>
          </a:xfrm>
          <a:prstGeom prst="rect">
            <a:avLst/>
          </a:prstGeom>
          <a:noFill/>
        </p:spPr>
        <p:txBody>
          <a:bodyPr wrap="square" rtlCol="0">
            <a:spAutoFit/>
          </a:bodyPr>
          <a:lstStyle/>
          <a:p>
            <a:pPr marL="465138" indent="-465138"/>
            <a:r>
              <a:rPr lang="en-US" dirty="0">
                <a:latin typeface="Times" pitchFamily="2" charset="0"/>
              </a:rPr>
              <a:t>Vogel, D. R., Dickson, G. W., &amp; Lehman, J. A. (1986). </a:t>
            </a:r>
            <a:r>
              <a:rPr lang="en-US" i="1" dirty="0">
                <a:latin typeface="Times" pitchFamily="2" charset="0"/>
              </a:rPr>
              <a:t>Persuasion and the role of visual presentation support: The UM/3M study</a:t>
            </a:r>
            <a:r>
              <a:rPr lang="en-US" dirty="0">
                <a:latin typeface="Times" pitchFamily="2" charset="0"/>
              </a:rPr>
              <a:t>. ISRC-WP-86-11. Retrieved https://</a:t>
            </a:r>
            <a:r>
              <a:rPr lang="en-US" dirty="0" err="1">
                <a:latin typeface="Times" pitchFamily="2" charset="0"/>
              </a:rPr>
              <a:t>www.misrc.umn.edu</a:t>
            </a:r>
            <a:r>
              <a:rPr lang="en-US" dirty="0">
                <a:latin typeface="Times" pitchFamily="2" charset="0"/>
              </a:rPr>
              <a:t>/</a:t>
            </a:r>
            <a:r>
              <a:rPr lang="en-US" dirty="0" err="1">
                <a:latin typeface="Times" pitchFamily="2" charset="0"/>
              </a:rPr>
              <a:t>workingpapers</a:t>
            </a:r>
            <a:r>
              <a:rPr lang="en-US" dirty="0">
                <a:latin typeface="Times" pitchFamily="2" charset="0"/>
              </a:rPr>
              <a:t>/</a:t>
            </a:r>
            <a:r>
              <a:rPr lang="en-US" dirty="0" err="1">
                <a:latin typeface="Times" pitchFamily="2" charset="0"/>
              </a:rPr>
              <a:t>fullpapers</a:t>
            </a:r>
            <a:r>
              <a:rPr lang="en-US" dirty="0">
                <a:latin typeface="Times" pitchFamily="2" charset="0"/>
              </a:rPr>
              <a:t>/1986/8611.pdf</a:t>
            </a:r>
          </a:p>
        </p:txBody>
      </p:sp>
      <p:sp>
        <p:nvSpPr>
          <p:cNvPr id="2" name="Donut 1"/>
          <p:cNvSpPr/>
          <p:nvPr/>
        </p:nvSpPr>
        <p:spPr>
          <a:xfrm>
            <a:off x="7378700" y="4000500"/>
            <a:ext cx="685800" cy="647700"/>
          </a:xfrm>
          <a:prstGeom prst="donut">
            <a:avLst>
              <a:gd name="adj" fmla="val 312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6375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rmAutofit fontScale="90000"/>
          </a:bodyPr>
          <a:lstStyle/>
          <a:p>
            <a:pPr>
              <a:spcAft>
                <a:spcPts val="1200"/>
              </a:spcAft>
            </a:pPr>
            <a:r>
              <a:rPr lang="en-US" dirty="0">
                <a:latin typeface="Times" charset="0"/>
              </a:rPr>
              <a:t>Reducing Extraneous Processing </a:t>
            </a:r>
            <a:r>
              <a:rPr lang="en-US" sz="3100" dirty="0">
                <a:latin typeface="Times" charset="0"/>
              </a:rPr>
              <a:t>(Mayer)</a:t>
            </a:r>
          </a:p>
        </p:txBody>
      </p:sp>
      <p:sp>
        <p:nvSpPr>
          <p:cNvPr id="38915" name="Rectangle 3"/>
          <p:cNvSpPr>
            <a:spLocks noGrp="1" noChangeArrowheads="1"/>
          </p:cNvSpPr>
          <p:nvPr>
            <p:ph type="body" idx="1"/>
          </p:nvPr>
        </p:nvSpPr>
        <p:spPr>
          <a:xfrm>
            <a:off x="685800" y="1316822"/>
            <a:ext cx="8001000" cy="5541178"/>
          </a:xfrm>
        </p:spPr>
        <p:txBody>
          <a:bodyPr>
            <a:normAutofit fontScale="92500"/>
          </a:bodyPr>
          <a:lstStyle/>
          <a:p>
            <a:pPr>
              <a:spcBef>
                <a:spcPts val="0"/>
              </a:spcBef>
              <a:spcAft>
                <a:spcPts val="1200"/>
              </a:spcAft>
            </a:pPr>
            <a:r>
              <a:rPr lang="en-US" dirty="0">
                <a:solidFill>
                  <a:schemeClr val="bg1">
                    <a:lumMod val="65000"/>
                  </a:schemeClr>
                </a:solidFill>
              </a:rPr>
              <a:t>Coherence principle—remove extraneous material</a:t>
            </a:r>
          </a:p>
          <a:p>
            <a:pPr>
              <a:spcBef>
                <a:spcPts val="0"/>
              </a:spcBef>
              <a:spcAft>
                <a:spcPts val="1200"/>
              </a:spcAft>
            </a:pPr>
            <a:r>
              <a:rPr lang="en-US" dirty="0">
                <a:solidFill>
                  <a:schemeClr val="bg1">
                    <a:lumMod val="65000"/>
                  </a:schemeClr>
                </a:solidFill>
              </a:rPr>
              <a:t>Signaling principle—emphasize what is most important. Works better with text than graphics.</a:t>
            </a:r>
          </a:p>
          <a:p>
            <a:pPr>
              <a:spcBef>
                <a:spcPts val="0"/>
              </a:spcBef>
              <a:spcAft>
                <a:spcPts val="1200"/>
              </a:spcAft>
            </a:pPr>
            <a:r>
              <a:rPr lang="en-US" dirty="0">
                <a:solidFill>
                  <a:schemeClr val="bg1">
                    <a:lumMod val="65000"/>
                  </a:schemeClr>
                </a:solidFill>
              </a:rPr>
              <a:t>Redundancy principle—images, text, and narration is too much.</a:t>
            </a:r>
          </a:p>
          <a:p>
            <a:pPr>
              <a:spcBef>
                <a:spcPts val="0"/>
              </a:spcBef>
              <a:spcAft>
                <a:spcPts val="1200"/>
              </a:spcAft>
            </a:pPr>
            <a:r>
              <a:rPr lang="en-US" dirty="0">
                <a:solidFill>
                  <a:schemeClr val="bg1">
                    <a:lumMod val="65000"/>
                  </a:schemeClr>
                </a:solidFill>
              </a:rPr>
              <a:t>Spatial contiguity principle—put the words next to the relevant graphic.</a:t>
            </a:r>
          </a:p>
          <a:p>
            <a:pPr>
              <a:spcBef>
                <a:spcPts val="0"/>
              </a:spcBef>
            </a:pPr>
            <a:r>
              <a:rPr lang="en-US" dirty="0"/>
              <a:t>Temporal contiguity principle—narration should be overlaid on graphics, not before or after.</a:t>
            </a:r>
          </a:p>
        </p:txBody>
      </p:sp>
    </p:spTree>
    <p:extLst>
      <p:ext uri="{BB962C8B-B14F-4D97-AF65-F5344CB8AC3E}">
        <p14:creationId xmlns:p14="http://schemas.microsoft.com/office/powerpoint/2010/main" val="1121107878"/>
      </p:ext>
    </p:extLst>
  </p:cSld>
  <p:clrMapOvr>
    <a:masterClrMapping/>
  </p:clrMapOvr>
  <p:transition spd="med">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we leave Mayer…</a:t>
            </a:r>
          </a:p>
        </p:txBody>
      </p:sp>
      <p:sp>
        <p:nvSpPr>
          <p:cNvPr id="3" name="Content Placeholder 2"/>
          <p:cNvSpPr>
            <a:spLocks noGrp="1"/>
          </p:cNvSpPr>
          <p:nvPr>
            <p:ph idx="1"/>
          </p:nvPr>
        </p:nvSpPr>
        <p:spPr/>
        <p:txBody>
          <a:bodyPr/>
          <a:lstStyle/>
          <a:p>
            <a:r>
              <a:rPr lang="en-US" dirty="0"/>
              <a:t>Personalization Principle: Personalized language works better than formal</a:t>
            </a:r>
          </a:p>
          <a:p>
            <a:r>
              <a:rPr lang="en-US" dirty="0"/>
              <a:t>Voice Principle: Conversational voice works better than machine voice</a:t>
            </a:r>
          </a:p>
          <a:p>
            <a:r>
              <a:rPr lang="en-US" dirty="0"/>
              <a:t>This means you should </a:t>
            </a:r>
            <a:r>
              <a:rPr lang="en-US" b="1" dirty="0"/>
              <a:t>never</a:t>
            </a:r>
            <a:r>
              <a:rPr lang="en-US" dirty="0"/>
              <a:t> read a presentation (no matter how nervous you are about getting to everything).</a:t>
            </a:r>
          </a:p>
        </p:txBody>
      </p:sp>
    </p:spTree>
    <p:extLst>
      <p:ext uri="{BB962C8B-B14F-4D97-AF65-F5344CB8AC3E}">
        <p14:creationId xmlns:p14="http://schemas.microsoft.com/office/powerpoint/2010/main" val="99061754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rtlCol="0">
            <a:normAutofit/>
          </a:bodyPr>
          <a:lstStyle/>
          <a:p>
            <a:pPr eaLnBrk="1" fontAlgn="auto" hangingPunct="1">
              <a:spcAft>
                <a:spcPts val="0"/>
              </a:spcAft>
              <a:defRPr/>
            </a:pPr>
            <a:r>
              <a:rPr lang="en-US" dirty="0">
                <a:ea typeface="+mj-ea"/>
                <a:cs typeface="+mj-cs"/>
              </a:rPr>
              <a:t>Change Blindness</a:t>
            </a:r>
          </a:p>
        </p:txBody>
      </p:sp>
      <p:sp>
        <p:nvSpPr>
          <p:cNvPr id="48131" name="Rectangle 3"/>
          <p:cNvSpPr>
            <a:spLocks noGrp="1" noChangeArrowheads="1"/>
          </p:cNvSpPr>
          <p:nvPr>
            <p:ph idx="1"/>
          </p:nvPr>
        </p:nvSpPr>
        <p:spPr/>
        <p:txBody>
          <a:bodyPr rtlCol="0">
            <a:normAutofit/>
          </a:bodyPr>
          <a:lstStyle/>
          <a:p>
            <a:pPr eaLnBrk="1" fontAlgn="auto" hangingPunct="1">
              <a:spcAft>
                <a:spcPts val="0"/>
              </a:spcAft>
              <a:buFont typeface="Arial"/>
              <a:buChar char="•"/>
              <a:defRPr/>
            </a:pPr>
            <a:r>
              <a:rPr lang="en-US" dirty="0">
                <a:ea typeface="+mn-ea"/>
                <a:cs typeface="+mn-cs"/>
              </a:rPr>
              <a:t>Occurs when similar slides are back to back and no visual transition is used.</a:t>
            </a:r>
          </a:p>
          <a:p>
            <a:pPr>
              <a:defRPr/>
            </a:pPr>
            <a:r>
              <a:rPr lang="en-US" dirty="0"/>
              <a:t>Pick transitions cautiously but still use them, particularly in longer presentations</a:t>
            </a:r>
          </a:p>
          <a:p>
            <a:pPr eaLnBrk="1" fontAlgn="auto" hangingPunct="1">
              <a:spcAft>
                <a:spcPts val="0"/>
              </a:spcAft>
              <a:buFont typeface="Arial"/>
              <a:buChar char="•"/>
              <a:defRPr/>
            </a:pPr>
            <a:endParaRPr lang="en-US" dirty="0">
              <a:ea typeface="+mn-ea"/>
              <a:cs typeface="+mn-cs"/>
            </a:endParaRPr>
          </a:p>
        </p:txBody>
      </p:sp>
    </p:spTree>
    <p:extLst>
      <p:ext uri="{BB962C8B-B14F-4D97-AF65-F5344CB8AC3E}">
        <p14:creationId xmlns:p14="http://schemas.microsoft.com/office/powerpoint/2010/main" val="296596980"/>
      </p:ext>
    </p:extLst>
  </p:cSld>
  <p:clrMapOvr>
    <a:masterClrMapping/>
  </p:clrMapOvr>
  <p:transition spd="med">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1578142" y="244643"/>
            <a:ext cx="5257800" cy="1066800"/>
          </a:xfrm>
        </p:spPr>
        <p:txBody>
          <a:bodyPr/>
          <a:lstStyle/>
          <a:p>
            <a:pPr eaLnBrk="1" hangingPunct="1"/>
            <a:r>
              <a:rPr lang="en-US" dirty="0">
                <a:latin typeface="Times" charset="0"/>
              </a:rPr>
              <a:t>A few other things</a:t>
            </a:r>
          </a:p>
        </p:txBody>
      </p:sp>
      <p:sp>
        <p:nvSpPr>
          <p:cNvPr id="112643" name="Rectangle 3"/>
          <p:cNvSpPr>
            <a:spLocks noGrp="1" noChangeArrowheads="1"/>
          </p:cNvSpPr>
          <p:nvPr>
            <p:ph idx="1"/>
          </p:nvPr>
        </p:nvSpPr>
        <p:spPr>
          <a:xfrm>
            <a:off x="583532" y="1554079"/>
            <a:ext cx="7620000" cy="1143000"/>
          </a:xfrm>
        </p:spPr>
        <p:txBody>
          <a:bodyPr>
            <a:noAutofit/>
          </a:bodyPr>
          <a:lstStyle/>
          <a:p>
            <a:pPr eaLnBrk="1" hangingPunct="1"/>
            <a:r>
              <a:rPr lang="en-US" dirty="0">
                <a:latin typeface="Times" charset="0"/>
              </a:rPr>
              <a:t>PowerPoint allows lots of effects, many of which are extremely irritating.</a:t>
            </a:r>
          </a:p>
          <a:p>
            <a:pPr eaLnBrk="1" hangingPunct="1">
              <a:buClr>
                <a:schemeClr val="tx1"/>
              </a:buClr>
            </a:pPr>
            <a:r>
              <a:rPr lang="en-US" dirty="0">
                <a:latin typeface="Times" charset="0"/>
              </a:rPr>
              <a:t>Being a good presenter means being comfortable with what you are doing. That means </a:t>
            </a:r>
            <a:r>
              <a:rPr lang="en-US" b="1" dirty="0">
                <a:latin typeface="Times" charset="0"/>
              </a:rPr>
              <a:t>practice</a:t>
            </a:r>
            <a:r>
              <a:rPr lang="en-US" dirty="0">
                <a:latin typeface="Times" charset="0"/>
              </a:rPr>
              <a:t>.</a:t>
            </a:r>
          </a:p>
          <a:p>
            <a:pPr eaLnBrk="1" hangingPunct="1">
              <a:buClr>
                <a:schemeClr val="tx1"/>
              </a:buClr>
            </a:pPr>
            <a:r>
              <a:rPr lang="en-US" dirty="0">
                <a:latin typeface="Times" charset="0"/>
              </a:rPr>
              <a:t>When setting up a presentation, open all the applications you may use before you start.</a:t>
            </a:r>
          </a:p>
        </p:txBody>
      </p:sp>
    </p:spTree>
    <p:extLst>
      <p:ext uri="{BB962C8B-B14F-4D97-AF65-F5344CB8AC3E}">
        <p14:creationId xmlns:p14="http://schemas.microsoft.com/office/powerpoint/2010/main" val="126788961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1" nodeType="clickEffect">
                                  <p:stCondLst>
                                    <p:cond delay="0"/>
                                  </p:stCondLst>
                                  <p:iterate type="lt">
                                    <p:tmPct val="10000"/>
                                  </p:iterate>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fade">
                                      <p:cBhvr>
                                        <p:cTn id="7" dur="1000"/>
                                        <p:tgtEl>
                                          <p:spTgt spid="112643">
                                            <p:txEl>
                                              <p:pRg st="0" end="0"/>
                                            </p:txEl>
                                          </p:spTgt>
                                        </p:tgtEl>
                                      </p:cBhvr>
                                    </p:animEffect>
                                    <p:anim calcmode="lin" valueType="num">
                                      <p:cBhvr>
                                        <p:cTn id="8" dur="1000" fill="hold"/>
                                        <p:tgtEl>
                                          <p:spTgt spid="11264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112643">
                                            <p:txEl>
                                              <p:pRg st="0" end="0"/>
                                            </p:txEl>
                                          </p:spTgt>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7300"/>
                            </p:stCondLst>
                            <p:childTnLst>
                              <p:par>
                                <p:cTn id="11" presetID="34" presetClass="emph" presetSubtype="0" fill="hold" grpId="0" nodeType="afterEffect">
                                  <p:stCondLst>
                                    <p:cond delay="200"/>
                                  </p:stCondLst>
                                  <p:iterate type="lt">
                                    <p:tmPct val="10000"/>
                                  </p:iterate>
                                  <p:childTnLst>
                                    <p:animMotion origin="layout" path="M 4.72222E-6 1.85185E-6 L 4.72222E-6 -0.07222 " pathEditMode="relative" rAng="0" ptsTypes="AA">
                                      <p:cBhvr>
                                        <p:cTn id="12" dur="250" accel="50000" decel="50000" autoRev="1" fill="hold">
                                          <p:stCondLst>
                                            <p:cond delay="0"/>
                                          </p:stCondLst>
                                        </p:cTn>
                                        <p:tgtEl>
                                          <p:spTgt spid="112643">
                                            <p:txEl>
                                              <p:pRg st="0" end="0"/>
                                            </p:txEl>
                                          </p:spTgt>
                                        </p:tgtEl>
                                        <p:attrNameLst>
                                          <p:attrName>ppt_x</p:attrName>
                                          <p:attrName>ppt_y</p:attrName>
                                        </p:attrNameLst>
                                      </p:cBhvr>
                                      <p:rCtr x="0" y="-3611"/>
                                    </p:animMotion>
                                    <p:animRot by="1500000">
                                      <p:cBhvr>
                                        <p:cTn id="13" dur="125" fill="hold">
                                          <p:stCondLst>
                                            <p:cond delay="0"/>
                                          </p:stCondLst>
                                        </p:cTn>
                                        <p:tgtEl>
                                          <p:spTgt spid="112643">
                                            <p:txEl>
                                              <p:pRg st="0" end="0"/>
                                            </p:txEl>
                                          </p:spTgt>
                                        </p:tgtEl>
                                        <p:attrNameLst>
                                          <p:attrName>r</p:attrName>
                                        </p:attrNameLst>
                                      </p:cBhvr>
                                    </p:animRot>
                                    <p:animRot by="-1500000">
                                      <p:cBhvr>
                                        <p:cTn id="14" dur="125" fill="hold">
                                          <p:stCondLst>
                                            <p:cond delay="125"/>
                                          </p:stCondLst>
                                        </p:cTn>
                                        <p:tgtEl>
                                          <p:spTgt spid="112643">
                                            <p:txEl>
                                              <p:pRg st="0" end="0"/>
                                            </p:txEl>
                                          </p:spTgt>
                                        </p:tgtEl>
                                        <p:attrNameLst>
                                          <p:attrName>r</p:attrName>
                                        </p:attrNameLst>
                                      </p:cBhvr>
                                    </p:animRot>
                                    <p:animRot by="-1500000">
                                      <p:cBhvr>
                                        <p:cTn id="15" dur="125" fill="hold">
                                          <p:stCondLst>
                                            <p:cond delay="250"/>
                                          </p:stCondLst>
                                        </p:cTn>
                                        <p:tgtEl>
                                          <p:spTgt spid="112643">
                                            <p:txEl>
                                              <p:pRg st="0" end="0"/>
                                            </p:txEl>
                                          </p:spTgt>
                                        </p:tgtEl>
                                        <p:attrNameLst>
                                          <p:attrName>r</p:attrName>
                                        </p:attrNameLst>
                                      </p:cBhvr>
                                    </p:animRot>
                                    <p:animRot by="1500000">
                                      <p:cBhvr>
                                        <p:cTn id="16" dur="125" fill="hold">
                                          <p:stCondLst>
                                            <p:cond delay="375"/>
                                          </p:stCondLst>
                                        </p:cTn>
                                        <p:tgtEl>
                                          <p:spTgt spid="112643">
                                            <p:txEl>
                                              <p:pRg st="0" end="0"/>
                                            </p:txEl>
                                          </p:spTgt>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rev="1"/>
      <p:bldP spid="112643" grpI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a:latin typeface="Times" charset="0"/>
              </a:rPr>
              <a:t>Common Problems</a:t>
            </a:r>
          </a:p>
        </p:txBody>
      </p:sp>
      <p:sp>
        <p:nvSpPr>
          <p:cNvPr id="3" name="Content Placeholder 2"/>
          <p:cNvSpPr>
            <a:spLocks noGrp="1"/>
          </p:cNvSpPr>
          <p:nvPr>
            <p:ph idx="1"/>
          </p:nvPr>
        </p:nvSpPr>
        <p:spPr/>
        <p:txBody>
          <a:bodyPr/>
          <a:lstStyle/>
          <a:p>
            <a:pPr eaLnBrk="1" hangingPunct="1"/>
            <a:r>
              <a:rPr lang="en-US" dirty="0">
                <a:latin typeface="Times" charset="0"/>
              </a:rPr>
              <a:t>Way too much text (extraneous material)</a:t>
            </a:r>
          </a:p>
          <a:p>
            <a:pPr eaLnBrk="1" hangingPunct="1"/>
            <a:r>
              <a:rPr lang="en-US" dirty="0">
                <a:latin typeface="Times" charset="0"/>
              </a:rPr>
              <a:t>The computer going to sleep in the middle of a presentation</a:t>
            </a:r>
          </a:p>
          <a:p>
            <a:pPr eaLnBrk="1" hangingPunct="1"/>
            <a:r>
              <a:rPr lang="en-US" dirty="0">
                <a:latin typeface="Times" charset="0"/>
              </a:rPr>
              <a:t>Presenters reading slides (machine voice)</a:t>
            </a:r>
          </a:p>
          <a:p>
            <a:pPr eaLnBrk="1" hangingPunct="1"/>
            <a:r>
              <a:rPr lang="en-US" dirty="0">
                <a:latin typeface="Times" charset="0"/>
              </a:rPr>
              <a:t>Bad transitions between applications</a:t>
            </a:r>
          </a:p>
          <a:p>
            <a:pPr eaLnBrk="1" hangingPunct="1"/>
            <a:r>
              <a:rPr lang="en-US" dirty="0">
                <a:latin typeface="Times" charset="0"/>
              </a:rPr>
              <a:t>Presenters not paying attention to the audience</a:t>
            </a:r>
          </a:p>
        </p:txBody>
      </p:sp>
    </p:spTree>
    <p:extLst>
      <p:ext uri="{BB962C8B-B14F-4D97-AF65-F5344CB8AC3E}">
        <p14:creationId xmlns:p14="http://schemas.microsoft.com/office/powerpoint/2010/main" val="21622085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974850" y="317500"/>
            <a:ext cx="5727700" cy="1143000"/>
          </a:xfrm>
        </p:spPr>
        <p:txBody>
          <a:bodyPr>
            <a:normAutofit/>
          </a:bodyPr>
          <a:lstStyle/>
          <a:p>
            <a:pPr>
              <a:defRPr/>
            </a:pPr>
            <a:r>
              <a:rPr lang="en-US">
                <a:cs typeface="+mj-cs"/>
              </a:rPr>
              <a:t>Delivery of Instruction</a:t>
            </a:r>
          </a:p>
        </p:txBody>
      </p:sp>
      <p:sp>
        <p:nvSpPr>
          <p:cNvPr id="64515" name="Rectangle 3"/>
          <p:cNvSpPr>
            <a:spLocks noGrp="1" noChangeArrowheads="1"/>
          </p:cNvSpPr>
          <p:nvPr>
            <p:ph type="body" idx="1"/>
          </p:nvPr>
        </p:nvSpPr>
        <p:spPr>
          <a:xfrm>
            <a:off x="635000" y="1905000"/>
            <a:ext cx="8166100" cy="4584700"/>
          </a:xfrm>
        </p:spPr>
        <p:txBody>
          <a:bodyPr>
            <a:normAutofit/>
          </a:bodyPr>
          <a:lstStyle/>
          <a:p>
            <a:pPr>
              <a:lnSpc>
                <a:spcPct val="90000"/>
              </a:lnSpc>
              <a:defRPr/>
            </a:pPr>
            <a:r>
              <a:rPr lang="en-US" dirty="0">
                <a:cs typeface="+mn-cs"/>
              </a:rPr>
              <a:t>Practice presentation where you will present</a:t>
            </a:r>
          </a:p>
          <a:p>
            <a:pPr>
              <a:lnSpc>
                <a:spcPct val="90000"/>
              </a:lnSpc>
              <a:defRPr/>
            </a:pPr>
            <a:r>
              <a:rPr lang="en-US" dirty="0">
                <a:cs typeface="+mn-cs"/>
              </a:rPr>
              <a:t>Prepare technology</a:t>
            </a:r>
          </a:p>
          <a:p>
            <a:pPr>
              <a:lnSpc>
                <a:spcPct val="90000"/>
              </a:lnSpc>
              <a:defRPr/>
            </a:pPr>
            <a:r>
              <a:rPr lang="en-US" dirty="0">
                <a:cs typeface="+mn-cs"/>
              </a:rPr>
              <a:t>Talk to the audience—</a:t>
            </a:r>
            <a:r>
              <a:rPr lang="en-US" dirty="0"/>
              <a:t>d</a:t>
            </a:r>
            <a:r>
              <a:rPr lang="en-US" dirty="0">
                <a:cs typeface="+mn-cs"/>
              </a:rPr>
              <a:t>o not present to the screen</a:t>
            </a:r>
          </a:p>
          <a:p>
            <a:pPr>
              <a:lnSpc>
                <a:spcPct val="90000"/>
              </a:lnSpc>
              <a:defRPr/>
            </a:pPr>
            <a:r>
              <a:rPr lang="en-US" dirty="0">
                <a:cs typeface="+mn-cs"/>
              </a:rPr>
              <a:t>Do not apologize for the presentation</a:t>
            </a:r>
          </a:p>
          <a:p>
            <a:pPr>
              <a:lnSpc>
                <a:spcPct val="90000"/>
              </a:lnSpc>
              <a:defRPr/>
            </a:pPr>
            <a:r>
              <a:rPr lang="en-US" dirty="0">
                <a:cs typeface="+mn-cs"/>
              </a:rPr>
              <a:t>Keep it simple </a:t>
            </a:r>
          </a:p>
        </p:txBody>
      </p:sp>
    </p:spTree>
    <p:extLst>
      <p:ext uri="{BB962C8B-B14F-4D97-AF65-F5344CB8AC3E}">
        <p14:creationId xmlns:p14="http://schemas.microsoft.com/office/powerpoint/2010/main" val="6949498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4515">
                                            <p:txEl>
                                              <p:pRg st="4" end="4"/>
                                            </p:txEl>
                                          </p:spTgt>
                                        </p:tgtEl>
                                        <p:attrNameLst>
                                          <p:attrName>style.visibility</p:attrName>
                                        </p:attrNameLst>
                                      </p:cBhvr>
                                      <p:to>
                                        <p:strVal val="visible"/>
                                      </p:to>
                                    </p:set>
                                    <p:anim calcmode="lin" valueType="num">
                                      <p:cBhvr additive="base">
                                        <p:cTn id="31"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45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not to lose your audience</a:t>
            </a:r>
          </a:p>
        </p:txBody>
      </p:sp>
      <p:sp>
        <p:nvSpPr>
          <p:cNvPr id="3" name="Content Placeholder 2"/>
          <p:cNvSpPr>
            <a:spLocks noGrp="1"/>
          </p:cNvSpPr>
          <p:nvPr>
            <p:ph idx="1"/>
          </p:nvPr>
        </p:nvSpPr>
        <p:spPr/>
        <p:txBody>
          <a:bodyPr>
            <a:normAutofit/>
          </a:bodyPr>
          <a:lstStyle/>
          <a:p>
            <a:r>
              <a:rPr lang="en-US" dirty="0"/>
              <a:t>Determine the amount of time you have for the presentation (15 minutes).</a:t>
            </a:r>
          </a:p>
          <a:p>
            <a:r>
              <a:rPr lang="en-US" dirty="0"/>
              <a:t>Present content in small steps, in blindingly obvious logical order.</a:t>
            </a:r>
          </a:p>
          <a:p>
            <a:r>
              <a:rPr lang="en-US" dirty="0"/>
              <a:t>Support each step with a memory aid following Mayer’s principles.</a:t>
            </a:r>
          </a:p>
          <a:p>
            <a:r>
              <a:rPr lang="en-US" dirty="0"/>
              <a:t>DO NOT go over the allotted time.</a:t>
            </a:r>
          </a:p>
        </p:txBody>
      </p:sp>
    </p:spTree>
    <p:extLst>
      <p:ext uri="{BB962C8B-B14F-4D97-AF65-F5344CB8AC3E}">
        <p14:creationId xmlns:p14="http://schemas.microsoft.com/office/powerpoint/2010/main" val="3656306246"/>
      </p:ext>
    </p:extLst>
  </p:cSld>
  <p:clrMapOvr>
    <a:masterClrMapping/>
  </p:clrMapOvr>
  <p:transition spd="med">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Things that may help the presentation </a:t>
            </a:r>
            <a:r>
              <a:rPr lang="en-US" b="1" dirty="0"/>
              <a:t>design</a:t>
            </a:r>
          </a:p>
        </p:txBody>
      </p:sp>
      <p:sp>
        <p:nvSpPr>
          <p:cNvPr id="3" name="Content Placeholder 2"/>
          <p:cNvSpPr>
            <a:spLocks noGrp="1"/>
          </p:cNvSpPr>
          <p:nvPr>
            <p:ph idx="1"/>
          </p:nvPr>
        </p:nvSpPr>
        <p:spPr>
          <a:xfrm>
            <a:off x="457200" y="1781756"/>
            <a:ext cx="8693151" cy="4669844"/>
          </a:xfrm>
        </p:spPr>
        <p:txBody>
          <a:bodyPr>
            <a:normAutofit/>
          </a:bodyPr>
          <a:lstStyle/>
          <a:p>
            <a:r>
              <a:rPr lang="en-US" dirty="0"/>
              <a:t>Consider graphics as well as text but choose graphics carefully—clear, original, appropriate.</a:t>
            </a:r>
          </a:p>
          <a:p>
            <a:r>
              <a:rPr lang="en-US" dirty="0"/>
              <a:t>Use white space when you can. Think about density of information.</a:t>
            </a:r>
          </a:p>
          <a:p>
            <a:r>
              <a:rPr lang="en-US" dirty="0"/>
              <a:t>Be cautious about using commercial themes but be consistent in design.</a:t>
            </a:r>
          </a:p>
          <a:p>
            <a:r>
              <a:rPr lang="en-US" dirty="0"/>
              <a:t>Lots of slides are not necessarily bad.</a:t>
            </a:r>
          </a:p>
          <a:p>
            <a:endParaRPr lang="en-US" i="1" dirty="0"/>
          </a:p>
        </p:txBody>
      </p:sp>
    </p:spTree>
    <p:extLst>
      <p:ext uri="{BB962C8B-B14F-4D97-AF65-F5344CB8AC3E}">
        <p14:creationId xmlns:p14="http://schemas.microsoft.com/office/powerpoint/2010/main" val="6787785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Things that may help the presentation </a:t>
            </a:r>
            <a:r>
              <a:rPr lang="en-US" b="1" dirty="0"/>
              <a:t>delivery</a:t>
            </a:r>
            <a:endParaRPr lang="en-US" dirty="0"/>
          </a:p>
        </p:txBody>
      </p:sp>
      <p:sp>
        <p:nvSpPr>
          <p:cNvPr id="3" name="Content Placeholder 2"/>
          <p:cNvSpPr>
            <a:spLocks noGrp="1"/>
          </p:cNvSpPr>
          <p:nvPr>
            <p:ph idx="1"/>
          </p:nvPr>
        </p:nvSpPr>
        <p:spPr>
          <a:xfrm>
            <a:off x="457200" y="1968500"/>
            <a:ext cx="8229600" cy="4525963"/>
          </a:xfrm>
        </p:spPr>
        <p:txBody>
          <a:bodyPr>
            <a:normAutofit/>
          </a:bodyPr>
          <a:lstStyle/>
          <a:p>
            <a:r>
              <a:rPr lang="en-US" dirty="0"/>
              <a:t>Talk to your audience. Do not read to them (Voice principle).</a:t>
            </a:r>
          </a:p>
          <a:p>
            <a:pPr lvl="1"/>
            <a:r>
              <a:rPr lang="en-US" dirty="0"/>
              <a:t>This includes reading examples</a:t>
            </a:r>
          </a:p>
          <a:p>
            <a:r>
              <a:rPr lang="en-US" dirty="0"/>
              <a:t>Slow down</a:t>
            </a:r>
          </a:p>
          <a:p>
            <a:r>
              <a:rPr lang="en-US" dirty="0"/>
              <a:t>Use a remote if you can</a:t>
            </a:r>
          </a:p>
        </p:txBody>
      </p:sp>
    </p:spTree>
    <p:extLst>
      <p:ext uri="{BB962C8B-B14F-4D97-AF65-F5344CB8AC3E}">
        <p14:creationId xmlns:p14="http://schemas.microsoft.com/office/powerpoint/2010/main" val="3344230245"/>
      </p:ext>
    </p:extLst>
  </p:cSld>
  <p:clrMapOvr>
    <a:masterClrMapping/>
  </p:clrMapOvr>
  <p:transition spd="med">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Things that almost always cause audience distraction</a:t>
            </a:r>
          </a:p>
        </p:txBody>
      </p:sp>
      <p:sp>
        <p:nvSpPr>
          <p:cNvPr id="3" name="Content Placeholder 2"/>
          <p:cNvSpPr>
            <a:spLocks noGrp="1"/>
          </p:cNvSpPr>
          <p:nvPr>
            <p:ph idx="1"/>
          </p:nvPr>
        </p:nvSpPr>
        <p:spPr/>
        <p:txBody>
          <a:bodyPr/>
          <a:lstStyle/>
          <a:p>
            <a:r>
              <a:rPr lang="en-US" dirty="0"/>
              <a:t>Grammar or spelling errors on the slides</a:t>
            </a:r>
          </a:p>
          <a:p>
            <a:r>
              <a:rPr lang="en-US" dirty="0"/>
              <a:t>Having a slide on the screen that does not relate to what you are saying (spatial and temporal proximity)</a:t>
            </a:r>
          </a:p>
          <a:p>
            <a:r>
              <a:rPr lang="en-US" dirty="0"/>
              <a:t>Cuteness</a:t>
            </a:r>
          </a:p>
          <a:p>
            <a:r>
              <a:rPr lang="en-US" dirty="0"/>
              <a:t>Poor speaking volume</a:t>
            </a:r>
          </a:p>
          <a:p>
            <a:r>
              <a:rPr lang="en-US" dirty="0"/>
              <a:t>Poor speaking style (conversational voice)</a:t>
            </a:r>
          </a:p>
          <a:p>
            <a:endParaRPr lang="en-US" dirty="0"/>
          </a:p>
        </p:txBody>
      </p:sp>
    </p:spTree>
    <p:extLst>
      <p:ext uri="{BB962C8B-B14F-4D97-AF65-F5344CB8AC3E}">
        <p14:creationId xmlns:p14="http://schemas.microsoft.com/office/powerpoint/2010/main" val="41868281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B12E0-67C9-0E46-A817-3B2E372D044F}"/>
              </a:ext>
            </a:extLst>
          </p:cNvPr>
          <p:cNvSpPr>
            <a:spLocks noGrp="1"/>
          </p:cNvSpPr>
          <p:nvPr>
            <p:ph type="title"/>
          </p:nvPr>
        </p:nvSpPr>
        <p:spPr/>
        <p:txBody>
          <a:bodyPr/>
          <a:lstStyle/>
          <a:p>
            <a:r>
              <a:rPr lang="en-US" dirty="0"/>
              <a:t>Most Presentations Are:</a:t>
            </a:r>
          </a:p>
        </p:txBody>
      </p:sp>
      <p:sp>
        <p:nvSpPr>
          <p:cNvPr id="3" name="Content Placeholder 2">
            <a:extLst>
              <a:ext uri="{FF2B5EF4-FFF2-40B4-BE49-F238E27FC236}">
                <a16:creationId xmlns:a16="http://schemas.microsoft.com/office/drawing/2014/main" id="{D95ECEAA-40DF-D84D-8C12-4C8830345A0C}"/>
              </a:ext>
            </a:extLst>
          </p:cNvPr>
          <p:cNvSpPr>
            <a:spLocks noGrp="1"/>
          </p:cNvSpPr>
          <p:nvPr>
            <p:ph idx="1"/>
          </p:nvPr>
        </p:nvSpPr>
        <p:spPr/>
        <p:txBody>
          <a:bodyPr/>
          <a:lstStyle/>
          <a:p>
            <a:r>
              <a:rPr lang="en-US" dirty="0"/>
              <a:t>A calculated attempt to transfer information to a specific group.</a:t>
            </a:r>
          </a:p>
          <a:p>
            <a:r>
              <a:rPr lang="en-US" dirty="0"/>
              <a:t>A lecture</a:t>
            </a:r>
          </a:p>
          <a:p>
            <a:r>
              <a:rPr lang="en-US" dirty="0"/>
              <a:t>Direct instruction</a:t>
            </a:r>
          </a:p>
        </p:txBody>
      </p:sp>
    </p:spTree>
    <p:extLst>
      <p:ext uri="{BB962C8B-B14F-4D97-AF65-F5344CB8AC3E}">
        <p14:creationId xmlns:p14="http://schemas.microsoft.com/office/powerpoint/2010/main" val="15570817"/>
      </p:ext>
    </p:extLst>
  </p:cSld>
  <p:clrMapOvr>
    <a:masterClrMapping/>
  </p:clrMapOvr>
  <p:transition spd="med">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Ok, this is personal but these are things that drive me crazy</a:t>
            </a:r>
          </a:p>
        </p:txBody>
      </p:sp>
      <p:sp>
        <p:nvSpPr>
          <p:cNvPr id="3" name="Content Placeholder 2"/>
          <p:cNvSpPr>
            <a:spLocks noGrp="1"/>
          </p:cNvSpPr>
          <p:nvPr>
            <p:ph idx="1"/>
          </p:nvPr>
        </p:nvSpPr>
        <p:spPr/>
        <p:txBody>
          <a:bodyPr>
            <a:normAutofit lnSpcReduction="10000"/>
          </a:bodyPr>
          <a:lstStyle/>
          <a:p>
            <a:r>
              <a:rPr lang="en-US" dirty="0"/>
              <a:t>Jiggling keys or change in your pocket</a:t>
            </a:r>
          </a:p>
          <a:p>
            <a:r>
              <a:rPr lang="en-US" dirty="0"/>
              <a:t>Putting print-based materials on a slide</a:t>
            </a:r>
          </a:p>
          <a:p>
            <a:r>
              <a:rPr lang="en-US" dirty="0"/>
              <a:t>Multiple presenters in a short presentation</a:t>
            </a:r>
          </a:p>
          <a:p>
            <a:r>
              <a:rPr lang="en-US" dirty="0"/>
              <a:t>Presenters who do not get to the point</a:t>
            </a:r>
          </a:p>
          <a:p>
            <a:r>
              <a:rPr lang="en-US" dirty="0"/>
              <a:t>Apologizing for not doing what you clearly should have done</a:t>
            </a:r>
          </a:p>
          <a:p>
            <a:r>
              <a:rPr lang="en-US" dirty="0"/>
              <a:t>Getting in the way of the projected image</a:t>
            </a:r>
          </a:p>
          <a:p>
            <a:r>
              <a:rPr lang="en-US" dirty="0"/>
              <a:t>Laser pointers</a:t>
            </a:r>
          </a:p>
        </p:txBody>
      </p:sp>
    </p:spTree>
    <p:extLst>
      <p:ext uri="{BB962C8B-B14F-4D97-AF65-F5344CB8AC3E}">
        <p14:creationId xmlns:p14="http://schemas.microsoft.com/office/powerpoint/2010/main" val="3085237585"/>
      </p:ext>
    </p:extLst>
  </p:cSld>
  <p:clrMapOvr>
    <a:masterClrMapping/>
  </p:clrMapOvr>
  <p:transition spd="med">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a:xfrm>
            <a:off x="457200" y="274638"/>
            <a:ext cx="8229600" cy="2722562"/>
          </a:xfrm>
        </p:spPr>
        <p:txBody>
          <a:bodyPr rtlCol="0">
            <a:normAutofit/>
          </a:bodyPr>
          <a:lstStyle/>
          <a:p>
            <a:pPr eaLnBrk="1" fontAlgn="auto" hangingPunct="1">
              <a:spcAft>
                <a:spcPts val="0"/>
              </a:spcAft>
              <a:defRPr/>
            </a:pPr>
            <a:r>
              <a:rPr lang="en-US" dirty="0">
                <a:ea typeface="+mj-ea"/>
              </a:rPr>
              <a:t>Worry About How Your </a:t>
            </a:r>
            <a:br>
              <a:rPr lang="en-US" dirty="0">
                <a:ea typeface="+mj-ea"/>
              </a:rPr>
            </a:br>
            <a:r>
              <a:rPr lang="en-US" dirty="0">
                <a:ea typeface="+mj-ea"/>
              </a:rPr>
              <a:t>Presentation Ends</a:t>
            </a:r>
            <a:endParaRPr lang="en-US" dirty="0">
              <a:ea typeface="+mj-ea"/>
              <a:cs typeface="+mj-cs"/>
            </a:endParaRPr>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813274570"/>
      </p:ext>
    </p:extLst>
  </p:cSld>
  <p:clrMapOvr>
    <a:masterClrMapping/>
  </p:clrMapOvr>
  <p:transition spd="med">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4904F-7FCC-C640-AC6A-4835EF9C664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9274464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p:txBody>
          <a:bodyPr rtlCol="0">
            <a:normAutofit/>
          </a:bodyPr>
          <a:lstStyle/>
          <a:p>
            <a:pPr eaLnBrk="1" fontAlgn="auto" hangingPunct="1">
              <a:spcAft>
                <a:spcPts val="0"/>
              </a:spcAft>
              <a:defRPr/>
            </a:pPr>
            <a:r>
              <a:rPr lang="en-US" dirty="0">
                <a:ea typeface="+mj-ea"/>
              </a:rPr>
              <a:t>End With a Blank Slide</a:t>
            </a:r>
            <a:endParaRPr lang="en-US" dirty="0">
              <a:ea typeface="+mj-ea"/>
              <a:cs typeface="+mj-cs"/>
            </a:endParaRPr>
          </a:p>
        </p:txBody>
      </p:sp>
      <p:sp>
        <p:nvSpPr>
          <p:cNvPr id="63493" name="Rectangle 5"/>
          <p:cNvSpPr>
            <a:spLocks noGrp="1" noChangeArrowheads="1"/>
          </p:cNvSpPr>
          <p:nvPr>
            <p:ph idx="1"/>
          </p:nvPr>
        </p:nvSpPr>
        <p:spPr>
          <a:xfrm>
            <a:off x="838200" y="1981200"/>
            <a:ext cx="8001000" cy="3733800"/>
          </a:xfrm>
        </p:spPr>
        <p:txBody>
          <a:bodyPr rtlCol="0">
            <a:normAutofit lnSpcReduction="10000"/>
          </a:bodyPr>
          <a:lstStyle/>
          <a:p>
            <a:pPr marL="0" indent="0" eaLnBrk="1" fontAlgn="auto" hangingPunct="1">
              <a:spcAft>
                <a:spcPts val="0"/>
              </a:spcAft>
              <a:buFont typeface="Lucida Grande" charset="0"/>
              <a:buNone/>
              <a:defRPr/>
            </a:pPr>
            <a:endParaRPr lang="en-US" dirty="0">
              <a:ea typeface="+mn-ea"/>
              <a:cs typeface="+mn-cs"/>
            </a:endParaRPr>
          </a:p>
          <a:p>
            <a:pPr eaLnBrk="1" fontAlgn="auto" hangingPunct="1">
              <a:spcAft>
                <a:spcPts val="0"/>
              </a:spcAft>
              <a:buFont typeface="Arial"/>
              <a:buChar char="•"/>
              <a:defRPr/>
            </a:pPr>
            <a:r>
              <a:rPr lang="en-US" dirty="0">
                <a:ea typeface="+mn-ea"/>
                <a:cs typeface="+mn-cs"/>
              </a:rPr>
              <a:t>Make </a:t>
            </a:r>
            <a:r>
              <a:rPr lang="en-US" dirty="0">
                <a:ea typeface="+mn-ea"/>
              </a:rPr>
              <a:t>a slide with pertinent information—often the title slide</a:t>
            </a:r>
            <a:endParaRPr lang="en-US" dirty="0">
              <a:ea typeface="+mn-ea"/>
              <a:cs typeface="+mn-cs"/>
            </a:endParaRPr>
          </a:p>
          <a:p>
            <a:pPr eaLnBrk="1" fontAlgn="auto" hangingPunct="1">
              <a:spcAft>
                <a:spcPts val="0"/>
              </a:spcAft>
              <a:buFont typeface="Arial"/>
              <a:buChar char="•"/>
              <a:defRPr/>
            </a:pPr>
            <a:r>
              <a:rPr lang="en-US" dirty="0">
                <a:ea typeface="+mn-ea"/>
              </a:rPr>
              <a:t>Make a black slide</a:t>
            </a:r>
          </a:p>
          <a:p>
            <a:pPr eaLnBrk="1" fontAlgn="auto" hangingPunct="1">
              <a:spcAft>
                <a:spcPts val="0"/>
              </a:spcAft>
              <a:buFont typeface="Arial"/>
              <a:buChar char="•"/>
              <a:defRPr/>
            </a:pPr>
            <a:r>
              <a:rPr lang="en-US" dirty="0">
                <a:ea typeface="+mn-ea"/>
              </a:rPr>
              <a:t>Set the preferences to end with a black slide</a:t>
            </a:r>
          </a:p>
          <a:p>
            <a:pPr eaLnBrk="1" fontAlgn="auto" hangingPunct="1">
              <a:spcAft>
                <a:spcPts val="0"/>
              </a:spcAft>
              <a:buFont typeface="Arial"/>
              <a:buChar char="•"/>
              <a:defRPr/>
            </a:pPr>
            <a:r>
              <a:rPr lang="en-US" dirty="0">
                <a:ea typeface="+mn-ea"/>
              </a:rPr>
              <a:t>Use the “b” key (“w” key to go white)</a:t>
            </a:r>
          </a:p>
          <a:p>
            <a:pPr lvl="1">
              <a:buFont typeface="Arial"/>
              <a:buChar char="•"/>
              <a:defRPr/>
            </a:pPr>
            <a:r>
              <a:rPr lang="en-US" dirty="0"/>
              <a:t>Temporal contiguity</a:t>
            </a:r>
            <a:endParaRPr lang="en-US" dirty="0">
              <a:ea typeface="+mn-ea"/>
            </a:endParaRPr>
          </a:p>
        </p:txBody>
      </p:sp>
    </p:spTree>
    <p:extLst>
      <p:ext uri="{BB962C8B-B14F-4D97-AF65-F5344CB8AC3E}">
        <p14:creationId xmlns:p14="http://schemas.microsoft.com/office/powerpoint/2010/main" val="1408031445"/>
      </p:ext>
    </p:extLst>
  </p:cSld>
  <p:clrMapOvr>
    <a:masterClrMapping/>
  </p:clrMapOvr>
  <p:transition spd="med">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200" y="2130425"/>
            <a:ext cx="8661400" cy="1470025"/>
          </a:xfrm>
        </p:spPr>
        <p:txBody>
          <a:bodyPr/>
          <a:lstStyle/>
          <a:p>
            <a:r>
              <a:rPr lang="en-US" dirty="0"/>
              <a:t>Research-Based Presentation Design</a:t>
            </a:r>
          </a:p>
        </p:txBody>
      </p:sp>
      <p:sp>
        <p:nvSpPr>
          <p:cNvPr id="3" name="Subtitle 2"/>
          <p:cNvSpPr>
            <a:spLocks noGrp="1"/>
          </p:cNvSpPr>
          <p:nvPr>
            <p:ph type="subTitle" idx="1"/>
          </p:nvPr>
        </p:nvSpPr>
        <p:spPr>
          <a:xfrm>
            <a:off x="203201" y="3886200"/>
            <a:ext cx="8830732" cy="1752600"/>
          </a:xfrm>
        </p:spPr>
        <p:txBody>
          <a:bodyPr>
            <a:noAutofit/>
          </a:bodyPr>
          <a:lstStyle/>
          <a:p>
            <a:r>
              <a:rPr lang="en-US" sz="2400" dirty="0">
                <a:solidFill>
                  <a:schemeClr val="tx1"/>
                </a:solidFill>
              </a:rPr>
              <a:t>Jim Carroll carroll@up.edu</a:t>
            </a:r>
          </a:p>
          <a:p>
            <a:endParaRPr lang="en-US" sz="2400" dirty="0">
              <a:solidFill>
                <a:schemeClr val="tx1"/>
              </a:solidFill>
            </a:endParaRPr>
          </a:p>
          <a:p>
            <a:pPr>
              <a:spcAft>
                <a:spcPts val="1200"/>
              </a:spcAft>
            </a:pPr>
            <a:r>
              <a:rPr lang="en-US" sz="2400" dirty="0">
                <a:solidFill>
                  <a:schemeClr val="tx1"/>
                </a:solidFill>
              </a:rPr>
              <a:t>Presentation </a:t>
            </a:r>
          </a:p>
          <a:p>
            <a:pPr>
              <a:spcAft>
                <a:spcPts val="1200"/>
              </a:spcAft>
            </a:pPr>
            <a:r>
              <a:rPr lang="en-US" sz="2400" dirty="0">
                <a:solidFill>
                  <a:schemeClr val="tx1"/>
                </a:solidFill>
              </a:rPr>
              <a:t>http://</a:t>
            </a:r>
            <a:r>
              <a:rPr lang="en-US" sz="2400" dirty="0" err="1">
                <a:solidFill>
                  <a:schemeClr val="tx1"/>
                </a:solidFill>
              </a:rPr>
              <a:t>teaching.up.edu</a:t>
            </a:r>
            <a:r>
              <a:rPr lang="en-US" sz="2400" dirty="0">
                <a:solidFill>
                  <a:schemeClr val="tx1"/>
                </a:solidFill>
              </a:rPr>
              <a:t>/</a:t>
            </a:r>
            <a:r>
              <a:rPr lang="en-US" sz="2400" dirty="0" err="1">
                <a:solidFill>
                  <a:schemeClr val="tx1"/>
                </a:solidFill>
              </a:rPr>
              <a:t>edresearch</a:t>
            </a:r>
            <a:r>
              <a:rPr lang="en-US" sz="2400" dirty="0">
                <a:solidFill>
                  <a:schemeClr val="tx1"/>
                </a:solidFill>
              </a:rPr>
              <a:t>/</a:t>
            </a:r>
            <a:r>
              <a:rPr lang="en-US" sz="2400" dirty="0" err="1">
                <a:solidFill>
                  <a:schemeClr val="tx1"/>
                </a:solidFill>
              </a:rPr>
              <a:t>powerpoints</a:t>
            </a:r>
            <a:r>
              <a:rPr lang="en-US" sz="2400" dirty="0">
                <a:solidFill>
                  <a:schemeClr val="tx1"/>
                </a:solidFill>
              </a:rPr>
              <a:t>/Presentations 9-18.pptx</a:t>
            </a:r>
          </a:p>
        </p:txBody>
      </p:sp>
      <p:sp>
        <p:nvSpPr>
          <p:cNvPr id="4" name="Title 1">
            <a:extLst>
              <a:ext uri="{FF2B5EF4-FFF2-40B4-BE49-F238E27FC236}">
                <a16:creationId xmlns:a16="http://schemas.microsoft.com/office/drawing/2014/main" id="{B7D5397C-94EC-204C-991C-D6B393FB2E11}"/>
              </a:ext>
            </a:extLst>
          </p:cNvPr>
          <p:cNvSpPr txBox="1">
            <a:spLocks/>
          </p:cNvSpPr>
          <p:nvPr/>
        </p:nvSpPr>
        <p:spPr>
          <a:xfrm>
            <a:off x="457200" y="377825"/>
            <a:ext cx="8661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Times"/>
                <a:ea typeface="+mj-ea"/>
                <a:cs typeface="+mj-cs"/>
              </a:defRPr>
            </a:lvl1pPr>
          </a:lstStyle>
          <a:p>
            <a:pPr algn="l"/>
            <a:r>
              <a:rPr lang="en-US" dirty="0">
                <a:solidFill>
                  <a:srgbClr val="FF0000"/>
                </a:solidFill>
              </a:rPr>
              <a:t>Thank You</a:t>
            </a:r>
          </a:p>
        </p:txBody>
      </p:sp>
    </p:spTree>
    <p:extLst>
      <p:ext uri="{BB962C8B-B14F-4D97-AF65-F5344CB8AC3E}">
        <p14:creationId xmlns:p14="http://schemas.microsoft.com/office/powerpoint/2010/main" val="9979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txBox="1">
            <a:spLocks noChangeArrowheads="1"/>
          </p:cNvSpPr>
          <p:nvPr/>
        </p:nvSpPr>
        <p:spPr>
          <a:xfrm>
            <a:off x="355600" y="1968500"/>
            <a:ext cx="8483600" cy="1066800"/>
          </a:xfrm>
          <a:prstGeom prst="rect">
            <a:avLst/>
          </a:prstGeom>
          <a:solidFill>
            <a:schemeClr val="tx1"/>
          </a:solidFill>
        </p:spPr>
        <p:txBody>
          <a:bodyPr anchor="b"/>
          <a:lstStyle>
            <a:lvl1pPr algn="ctr" defTabSz="457200" rtl="0" eaLnBrk="1" latinLnBrk="0" hangingPunct="1">
              <a:spcBef>
                <a:spcPct val="0"/>
              </a:spcBef>
              <a:buNone/>
              <a:defRPr sz="4400" kern="1200">
                <a:solidFill>
                  <a:schemeClr val="tx1"/>
                </a:solidFill>
                <a:latin typeface="Times"/>
                <a:ea typeface="+mj-ea"/>
                <a:cs typeface="+mj-cs"/>
              </a:defRPr>
            </a:lvl1pPr>
          </a:lstStyle>
          <a:p>
            <a:pPr>
              <a:defRPr/>
            </a:pPr>
            <a:r>
              <a:rPr lang="en-US" dirty="0">
                <a:solidFill>
                  <a:schemeClr val="bg1"/>
                </a:solidFill>
              </a:rPr>
              <a:t>Research-Based Presentation Design</a:t>
            </a:r>
          </a:p>
        </p:txBody>
      </p:sp>
      <p:sp>
        <p:nvSpPr>
          <p:cNvPr id="3" name="TextBox 2"/>
          <p:cNvSpPr txBox="1"/>
          <p:nvPr/>
        </p:nvSpPr>
        <p:spPr>
          <a:xfrm>
            <a:off x="642025" y="5817140"/>
            <a:ext cx="6206247" cy="369332"/>
          </a:xfrm>
          <a:prstGeom prst="rect">
            <a:avLst/>
          </a:prstGeom>
          <a:noFill/>
        </p:spPr>
        <p:txBody>
          <a:bodyPr wrap="square" rtlCol="0">
            <a:spAutoFit/>
          </a:bodyPr>
          <a:lstStyle/>
          <a:p>
            <a:r>
              <a:rPr lang="en-US" dirty="0">
                <a:solidFill>
                  <a:schemeClr val="bg1"/>
                </a:solidFill>
              </a:rPr>
              <a:t>University of Portland School </a:t>
            </a:r>
            <a:r>
              <a:rPr lang="en-US">
                <a:solidFill>
                  <a:schemeClr val="bg1"/>
                </a:solidFill>
              </a:rPr>
              <a:t>of Education</a:t>
            </a:r>
            <a:endParaRPr lang="en-US" dirty="0">
              <a:solidFill>
                <a:schemeClr val="bg1"/>
              </a:solidFill>
            </a:endParaRPr>
          </a:p>
        </p:txBody>
      </p:sp>
    </p:spTree>
    <p:extLst>
      <p:ext uri="{BB962C8B-B14F-4D97-AF65-F5344CB8AC3E}">
        <p14:creationId xmlns:p14="http://schemas.microsoft.com/office/powerpoint/2010/main" val="1406511711"/>
      </p:ext>
    </p:extLst>
  </p:cSld>
  <p:clrMapOvr>
    <a:masterClrMapping/>
  </p:clrMapOvr>
  <p:transition spd="med">
    <p:push dir="u"/>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956572"/>
      </p:ext>
    </p:extLst>
  </p:cSld>
  <p:clrMapOvr>
    <a:masterClrMapping/>
  </p:clrMapOvr>
  <p:transition spd="med">
    <p:push dir="u"/>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D7C91F6-308F-C041-85C3-97263154BC67}"/>
              </a:ext>
            </a:extLst>
          </p:cNvPr>
          <p:cNvSpPr>
            <a:spLocks noChangeArrowheads="1"/>
          </p:cNvSpPr>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 name="Rectangle 3">
            <a:extLst>
              <a:ext uri="{FF2B5EF4-FFF2-40B4-BE49-F238E27FC236}">
                <a16:creationId xmlns:a16="http://schemas.microsoft.com/office/drawing/2014/main" id="{33FE66BA-E5DA-B14D-804B-E729E53D99CE}"/>
              </a:ext>
            </a:extLst>
          </p:cNvPr>
          <p:cNvSpPr>
            <a:spLocks noChangeArrowheads="1"/>
          </p:cNvSpPr>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6" name="Rectangle 4">
            <a:extLst>
              <a:ext uri="{FF2B5EF4-FFF2-40B4-BE49-F238E27FC236}">
                <a16:creationId xmlns:a16="http://schemas.microsoft.com/office/drawing/2014/main" id="{557CC255-5B4B-8A48-A53B-BE3FE1B81A0D}"/>
              </a:ext>
            </a:extLst>
          </p:cNvPr>
          <p:cNvSpPr>
            <a:spLocks noGrp="1" noChangeArrowheads="1"/>
          </p:cNvSpPr>
          <p:nvPr>
            <p:ph type="title"/>
          </p:nvPr>
        </p:nvSpPr>
        <p:spPr>
          <a:noFill/>
          <a:ln/>
        </p:spPr>
        <p:txBody>
          <a:bodyPr anchor="b"/>
          <a:lstStyle/>
          <a:p>
            <a:r>
              <a:rPr lang="en-US" altLang="en-US"/>
              <a:t>When To Use DI</a:t>
            </a:r>
          </a:p>
        </p:txBody>
      </p:sp>
      <p:sp>
        <p:nvSpPr>
          <p:cNvPr id="13317" name="Rectangle 5">
            <a:extLst>
              <a:ext uri="{FF2B5EF4-FFF2-40B4-BE49-F238E27FC236}">
                <a16:creationId xmlns:a16="http://schemas.microsoft.com/office/drawing/2014/main" id="{0E031480-62E3-6344-B294-E6302C94B3B6}"/>
              </a:ext>
            </a:extLst>
          </p:cNvPr>
          <p:cNvSpPr>
            <a:spLocks noGrp="1" noChangeArrowheads="1"/>
          </p:cNvSpPr>
          <p:nvPr>
            <p:ph type="body" idx="1"/>
          </p:nvPr>
        </p:nvSpPr>
        <p:spPr>
          <a:noFill/>
          <a:ln/>
        </p:spPr>
        <p:txBody>
          <a:bodyPr/>
          <a:lstStyle/>
          <a:p>
            <a:r>
              <a:rPr lang="en-US" altLang="en-US" dirty="0"/>
              <a:t>Information transfer is the object of the presentation</a:t>
            </a:r>
          </a:p>
          <a:p>
            <a:r>
              <a:rPr lang="en-US" altLang="en-US" dirty="0"/>
              <a:t>Information is not available elsewhere</a:t>
            </a:r>
          </a:p>
          <a:p>
            <a:r>
              <a:rPr lang="en-US" altLang="en-US" dirty="0"/>
              <a:t>Information organized in specific way</a:t>
            </a:r>
          </a:p>
          <a:p>
            <a:r>
              <a:rPr lang="en-US" altLang="en-US" dirty="0"/>
              <a:t>Need to get audience interested </a:t>
            </a:r>
          </a:p>
          <a:p>
            <a:r>
              <a:rPr lang="en-US" altLang="en-US" dirty="0"/>
              <a:t>Information needs to be summarized</a:t>
            </a:r>
          </a:p>
        </p:txBody>
      </p:sp>
      <p:sp>
        <p:nvSpPr>
          <p:cNvPr id="2" name="TextBox 1">
            <a:extLst>
              <a:ext uri="{FF2B5EF4-FFF2-40B4-BE49-F238E27FC236}">
                <a16:creationId xmlns:a16="http://schemas.microsoft.com/office/drawing/2014/main" id="{49D7DA6A-4571-BE42-9069-ADA7D6B1BA12}"/>
              </a:ext>
            </a:extLst>
          </p:cNvPr>
          <p:cNvSpPr txBox="1"/>
          <p:nvPr/>
        </p:nvSpPr>
        <p:spPr>
          <a:xfrm>
            <a:off x="457200" y="5190232"/>
            <a:ext cx="8229600" cy="1477328"/>
          </a:xfrm>
          <a:prstGeom prst="rect">
            <a:avLst/>
          </a:prstGeom>
          <a:noFill/>
        </p:spPr>
        <p:txBody>
          <a:bodyPr wrap="square" rtlCol="0">
            <a:spAutoFit/>
          </a:bodyPr>
          <a:lstStyle/>
          <a:p>
            <a:pPr marL="457200" indent="-457200"/>
            <a:r>
              <a:rPr lang="en-US" dirty="0" err="1">
                <a:latin typeface="Times" pitchFamily="2" charset="0"/>
              </a:rPr>
              <a:t>Orlich</a:t>
            </a:r>
            <a:r>
              <a:rPr lang="en-US" dirty="0">
                <a:latin typeface="Times" pitchFamily="2" charset="0"/>
              </a:rPr>
              <a:t>, D. C., Harder, R. J., Callahan, R. C., </a:t>
            </a:r>
            <a:r>
              <a:rPr lang="en-US" dirty="0" err="1">
                <a:latin typeface="Times" pitchFamily="2" charset="0"/>
              </a:rPr>
              <a:t>Trevisan</a:t>
            </a:r>
            <a:r>
              <a:rPr lang="en-US" dirty="0">
                <a:latin typeface="Times" pitchFamily="2" charset="0"/>
              </a:rPr>
              <a:t>, M. S., &amp; Brown, A. H. (2004). </a:t>
            </a:r>
            <a:r>
              <a:rPr lang="en-US" i="1" dirty="0">
                <a:latin typeface="Times" pitchFamily="2" charset="0"/>
              </a:rPr>
              <a:t>Teaching strategies: A guide to effective instruction. </a:t>
            </a:r>
            <a:r>
              <a:rPr lang="en-US" dirty="0">
                <a:latin typeface="Times" pitchFamily="2" charset="0"/>
              </a:rPr>
              <a:t>New York, NY: Houghton Mifflin.</a:t>
            </a:r>
          </a:p>
          <a:p>
            <a:pPr marL="457200" indent="-457200"/>
            <a:r>
              <a:rPr lang="en-US" dirty="0">
                <a:latin typeface="Times" pitchFamily="2" charset="0"/>
              </a:rPr>
              <a:t>Stein, M., </a:t>
            </a:r>
            <a:r>
              <a:rPr lang="en-US" dirty="0" err="1">
                <a:latin typeface="Times" pitchFamily="2" charset="0"/>
              </a:rPr>
              <a:t>Carnine</a:t>
            </a:r>
            <a:r>
              <a:rPr lang="en-US" dirty="0">
                <a:latin typeface="Times" pitchFamily="2" charset="0"/>
              </a:rPr>
              <a:t>, D., &amp; Dixon, R. (1998). Direct instruction: Integrating curriculum design and effective teaching practice. </a:t>
            </a:r>
            <a:r>
              <a:rPr lang="en-US" i="1" dirty="0">
                <a:latin typeface="Times" pitchFamily="2" charset="0"/>
              </a:rPr>
              <a:t>Intervention In School &amp; Clinic</a:t>
            </a:r>
            <a:r>
              <a:rPr lang="en-US" dirty="0">
                <a:latin typeface="Times" pitchFamily="2" charset="0"/>
              </a:rPr>
              <a:t>, </a:t>
            </a:r>
            <a:r>
              <a:rPr lang="en-US" i="1" dirty="0">
                <a:latin typeface="Times" pitchFamily="2" charset="0"/>
              </a:rPr>
              <a:t>33</a:t>
            </a:r>
            <a:r>
              <a:rPr lang="en-US" dirty="0">
                <a:latin typeface="Times" pitchFamily="2" charset="0"/>
              </a:rPr>
              <a:t>(4), 227.</a:t>
            </a:r>
          </a:p>
        </p:txBody>
      </p:sp>
    </p:spTree>
    <p:extLst>
      <p:ext uri="{BB962C8B-B14F-4D97-AF65-F5344CB8AC3E}">
        <p14:creationId xmlns:p14="http://schemas.microsoft.com/office/powerpoint/2010/main" val="29176611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uiExpand="1" build="p" autoUpdateAnimBg="0"/>
    </p:bld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3511</TotalTime>
  <Words>2730</Words>
  <Application>Microsoft Macintosh PowerPoint</Application>
  <PresentationFormat>On-screen Show (4:3)</PresentationFormat>
  <Paragraphs>508</Paragraphs>
  <Slides>86</Slides>
  <Notes>22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86</vt:i4>
      </vt:variant>
    </vt:vector>
  </HeadingPairs>
  <TitlesOfParts>
    <vt:vector size="101" baseType="lpstr">
      <vt:lpstr>ＭＳ Ｐゴシック</vt:lpstr>
      <vt:lpstr>Apple Chancery</vt:lpstr>
      <vt:lpstr>Arial</vt:lpstr>
      <vt:lpstr>Calibri</vt:lpstr>
      <vt:lpstr>Chalkduster</vt:lpstr>
      <vt:lpstr>Gill Sans</vt:lpstr>
      <vt:lpstr>Helvetica</vt:lpstr>
      <vt:lpstr>Lucida Grande</vt:lpstr>
      <vt:lpstr>Luminari</vt:lpstr>
      <vt:lpstr>Monaco</vt:lpstr>
      <vt:lpstr>Palatino</vt:lpstr>
      <vt:lpstr>Palatino Linotype</vt:lpstr>
      <vt:lpstr>Times</vt:lpstr>
      <vt:lpstr>Wingdings</vt:lpstr>
      <vt:lpstr>Default Theme</vt:lpstr>
      <vt:lpstr>Research-Based Presentation Design</vt:lpstr>
      <vt:lpstr>PowerPoint Presentation</vt:lpstr>
      <vt:lpstr>PowerPoint Presentation</vt:lpstr>
      <vt:lpstr>PowerPoint Presentation</vt:lpstr>
      <vt:lpstr>Lectures with PowerPoint</vt:lpstr>
      <vt:lpstr>Why Use Visuals in Presentations?</vt:lpstr>
      <vt:lpstr>Why Use Visuals in Presentations?</vt:lpstr>
      <vt:lpstr>Most Presentations Are:</vt:lpstr>
      <vt:lpstr>When To Use DI</vt:lpstr>
      <vt:lpstr>DI Presentation Components (from the presenter’s point of view)</vt:lpstr>
      <vt:lpstr>DI Understanding</vt:lpstr>
      <vt:lpstr>Selection/Organization/Integration (from the listener’s point of view)</vt:lpstr>
      <vt:lpstr>DI Structuring</vt:lpstr>
      <vt:lpstr>DI Sequencing</vt:lpstr>
      <vt:lpstr>DI Explaining</vt:lpstr>
      <vt:lpstr>DI Presenting</vt:lpstr>
      <vt:lpstr>DI Feedback</vt:lpstr>
      <vt:lpstr>Lecture and Retention</vt:lpstr>
      <vt:lpstr>When are Presentations  Sometimes Ineffective?</vt:lpstr>
      <vt:lpstr>The 3 Questions</vt:lpstr>
      <vt:lpstr>What does my audience expect in my presentation? </vt:lpstr>
      <vt:lpstr>What do I need to present?</vt:lpstr>
      <vt:lpstr>How should I present it?</vt:lpstr>
      <vt:lpstr>PowerPoint Presentation</vt:lpstr>
      <vt:lpstr>Making Slide Design Not be a Distraction</vt:lpstr>
      <vt:lpstr>A Quick Primer on Type</vt:lpstr>
      <vt:lpstr>Type Fonts</vt:lpstr>
      <vt:lpstr>Font Selection</vt:lpstr>
      <vt:lpstr>The quick brown fox jumped over the lazy dog.  The quick brown fox jumped over the lazy dog. </vt:lpstr>
      <vt:lpstr>The quick brown fox jumped over the lazy dog.  The quick brown fox jumped over the lazy dog. </vt:lpstr>
      <vt:lpstr>NOW IS THE TIME FOR ALL GOOD PEOPLE TO COME TO THE AID OF THEIR COUNTRY.  Now is the time for all good people to come to the aid of their country.</vt:lpstr>
      <vt:lpstr>NOW IS THE TIME FOR ALL GOOD PEOPLE TO COME TO THE AID OF THEIR COUNTRY.  Now is the time for all good people to come to the aid of their country.</vt:lpstr>
      <vt:lpstr>PowerPoint Presentation</vt:lpstr>
      <vt:lpstr>Type Size</vt:lpstr>
      <vt:lpstr>Direct Instruction  Instruction which has an academic focus, presents little choice of activity by the students, favors large group over small-group instruction, and focuses on factual questions and controlled classroom practice (Orlich, 1994)  Positive characteristics of Direct Instruction - provides for delivery to the entire class - controls focus of attention - makes the most of the time available - assesses feedback quickly from the class to ensure understanding - allows the teacher to answer student questions that may be of interest to the class as a whole only once - provides the teacher with the option of using student reactions to modify a lesson or an activity - allows the teacher to use a student to explain directions or provide insight into the lesson or activity - requires less preparation time than many alternative instructional strategies - stresses the teacher’s ability to motivate - allows all students the same amount of time on task</vt:lpstr>
      <vt:lpstr>PowerPoint Presentation</vt:lpstr>
      <vt:lpstr>A Related Problem That is not Really About Type</vt:lpstr>
      <vt:lpstr>Aspect Ratio</vt:lpstr>
      <vt:lpstr>PowerPoint Presentation</vt:lpstr>
      <vt:lpstr>PowerPoint Presentation</vt:lpstr>
      <vt:lpstr>Finding the controls in PowerPoint</vt:lpstr>
      <vt:lpstr>Making Slide Design Not be a Distraction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Brief Word About Decoration</vt:lpstr>
      <vt:lpstr>PowerPoint Presentation</vt:lpstr>
      <vt:lpstr>Google Image Searches</vt:lpstr>
      <vt:lpstr>Putting it Together: Design and Delivery</vt:lpstr>
      <vt:lpstr>The Science of Presentations  Mayer et al.</vt:lpstr>
      <vt:lpstr>Pictures/Text/Narration</vt:lpstr>
      <vt:lpstr>Pictures/Text/Narration</vt:lpstr>
      <vt:lpstr>Pictures/Text/Narration</vt:lpstr>
      <vt:lpstr>Pictures/Text/Narration</vt:lpstr>
      <vt:lpstr>Reducing Extraneous Processing (Mayer)</vt:lpstr>
      <vt:lpstr>Slide Content</vt:lpstr>
      <vt:lpstr>Slide Content</vt:lpstr>
      <vt:lpstr>Reducing Extraneous Processing (Mayer)</vt:lpstr>
      <vt:lpstr>Signaling</vt:lpstr>
      <vt:lpstr>Signaling</vt:lpstr>
      <vt:lpstr>Reducing Extraneous Processing (Mayer)</vt:lpstr>
      <vt:lpstr>Redundancy</vt:lpstr>
      <vt:lpstr>Reducing Extraneous Processing (Mayer)</vt:lpstr>
      <vt:lpstr>PowerPoint Presentation</vt:lpstr>
      <vt:lpstr>Reducing Extraneous Processing (Mayer)</vt:lpstr>
      <vt:lpstr>Before we leave Mayer…</vt:lpstr>
      <vt:lpstr>Change Blindness</vt:lpstr>
      <vt:lpstr>A few other things</vt:lpstr>
      <vt:lpstr>Common Problems</vt:lpstr>
      <vt:lpstr>Delivery of Instruction</vt:lpstr>
      <vt:lpstr>How not to lose your audience</vt:lpstr>
      <vt:lpstr>Things that may help the presentation design</vt:lpstr>
      <vt:lpstr>Things that may help the presentation delivery</vt:lpstr>
      <vt:lpstr>Things that almost always cause audience distraction</vt:lpstr>
      <vt:lpstr>Ok, this is personal but these are things that drive me crazy</vt:lpstr>
      <vt:lpstr>Worry About How Your  Presentation Ends</vt:lpstr>
      <vt:lpstr>PowerPoint Presentation</vt:lpstr>
      <vt:lpstr>End With a Blank Slide</vt:lpstr>
      <vt:lpstr>Research-Based Presentation Design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dc:title>
  <dc:subject/>
  <dc:creator>James Carroll</dc:creator>
  <cp:keywords/>
  <dc:description/>
  <cp:lastModifiedBy>James Carroll</cp:lastModifiedBy>
  <cp:revision>156</cp:revision>
  <dcterms:created xsi:type="dcterms:W3CDTF">2015-07-20T14:18:31Z</dcterms:created>
  <dcterms:modified xsi:type="dcterms:W3CDTF">2018-11-26T17:19:15Z</dcterms:modified>
  <cp:category/>
</cp:coreProperties>
</file>